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handoutMasterIdLst>
    <p:handoutMasterId r:id="rId21"/>
  </p:handoutMasterIdLst>
  <p:sldIdLst>
    <p:sldId id="256" r:id="rId2"/>
    <p:sldId id="257" r:id="rId3"/>
    <p:sldId id="258" r:id="rId4"/>
    <p:sldId id="260" r:id="rId5"/>
    <p:sldId id="261" r:id="rId6"/>
    <p:sldId id="262" r:id="rId7"/>
    <p:sldId id="263" r:id="rId8"/>
    <p:sldId id="264" r:id="rId9"/>
    <p:sldId id="267" r:id="rId10"/>
    <p:sldId id="276" r:id="rId11"/>
    <p:sldId id="268" r:id="rId12"/>
    <p:sldId id="269" r:id="rId13"/>
    <p:sldId id="270" r:id="rId14"/>
    <p:sldId id="271" r:id="rId15"/>
    <p:sldId id="272" r:id="rId16"/>
    <p:sldId id="273" r:id="rId17"/>
    <p:sldId id="274" r:id="rId18"/>
    <p:sldId id="275" r:id="rId19"/>
  </p:sldIdLst>
  <p:sldSz cx="12192000" cy="6858000"/>
  <p:notesSz cx="9926638" cy="6797675"/>
  <p:defaultTextStyle>
    <a:defPPr>
      <a:defRPr lang="da-DK"/>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Pelfort, Lucie" initials="PL" lastIdx="2" clrIdx="6">
    <p:extLst>
      <p:ext uri="{19B8F6BF-5375-455C-9EA6-DF929625EA0E}">
        <p15:presenceInfo xmlns:p15="http://schemas.microsoft.com/office/powerpoint/2012/main" userId="S-1-5-21-525788414-1921020387-24915789-57169" providerId="AD"/>
      </p:ext>
    </p:extLst>
  </p:cmAuthor>
  <p:cmAuthor id="1" name="Birgitte Krogh-Poulsen" initials="BK" lastIdx="3" clrIdx="0">
    <p:extLst>
      <p:ext uri="{19B8F6BF-5375-455C-9EA6-DF929625EA0E}">
        <p15:presenceInfo xmlns:p15="http://schemas.microsoft.com/office/powerpoint/2012/main" userId="04127e110c7b4a7e" providerId="Windows Live"/>
      </p:ext>
    </p:extLst>
  </p:cmAuthor>
  <p:cmAuthor id="2" name="Pelfort, Lucie" initials="LP" lastIdx="11" clrIdx="1">
    <p:extLst>
      <p:ext uri="{19B8F6BF-5375-455C-9EA6-DF929625EA0E}">
        <p15:presenceInfo xmlns:p15="http://schemas.microsoft.com/office/powerpoint/2012/main" userId="Pelfort, Lucie" providerId="None"/>
      </p:ext>
    </p:extLst>
  </p:cmAuthor>
  <p:cmAuthor id="3" name="Colombini, Jane" initials="CJ" lastIdx="10" clrIdx="2">
    <p:extLst>
      <p:ext uri="{19B8F6BF-5375-455C-9EA6-DF929625EA0E}">
        <p15:presenceInfo xmlns:p15="http://schemas.microsoft.com/office/powerpoint/2012/main" userId="S-1-5-21-525788414-1921020387-24915789-17169" providerId="AD"/>
      </p:ext>
    </p:extLst>
  </p:cmAuthor>
  <p:cmAuthor id="4" name="Hauchère Vuong, Aurélie" initials="HVA" lastIdx="7" clrIdx="3">
    <p:extLst>
      <p:ext uri="{19B8F6BF-5375-455C-9EA6-DF929625EA0E}">
        <p15:presenceInfo xmlns:p15="http://schemas.microsoft.com/office/powerpoint/2012/main" userId="S-1-5-21-525788414-1921020387-24915789-16027" providerId="AD"/>
      </p:ext>
    </p:extLst>
  </p:cmAuthor>
  <p:cmAuthor id="5" name="Marita Boe" initials="MB" lastIdx="27" clrIdx="4">
    <p:extLst>
      <p:ext uri="{19B8F6BF-5375-455C-9EA6-DF929625EA0E}">
        <p15:presenceInfo xmlns:p15="http://schemas.microsoft.com/office/powerpoint/2012/main" userId="00dd330dbd2753c9" providerId="Windows Live"/>
      </p:ext>
    </p:extLst>
  </p:cmAuthor>
  <p:cmAuthor id="6" name="LP" initials="LP" lastIdx="3" clrIdx="5">
    <p:extLst>
      <p:ext uri="{19B8F6BF-5375-455C-9EA6-DF929625EA0E}">
        <p15:presenceInfo xmlns:p15="http://schemas.microsoft.com/office/powerpoint/2012/main" userId="L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2DBE"/>
    <a:srgbClr val="1F1F43"/>
    <a:srgbClr val="230050"/>
    <a:srgbClr val="A31C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9557" autoAdjust="0"/>
    <p:restoredTop sz="78463" autoAdjust="0"/>
  </p:normalViewPr>
  <p:slideViewPr>
    <p:cSldViewPr snapToGrid="0">
      <p:cViewPr varScale="1">
        <p:scale>
          <a:sx n="54" d="100"/>
          <a:sy n="54" d="100"/>
        </p:scale>
        <p:origin x="294" y="60"/>
      </p:cViewPr>
      <p:guideLst>
        <p:guide orient="horz" pos="2160"/>
        <p:guide pos="3840"/>
      </p:guideLst>
    </p:cSldViewPr>
  </p:slideViewPr>
  <p:notesTextViewPr>
    <p:cViewPr>
      <p:scale>
        <a:sx n="1" d="1"/>
        <a:sy n="1" d="1"/>
      </p:scale>
      <p:origin x="0" y="0"/>
    </p:cViewPr>
  </p:notesTextViewPr>
  <p:notesViewPr>
    <p:cSldViewPr snapToGrid="0">
      <p:cViewPr varScale="1">
        <p:scale>
          <a:sx n="95" d="100"/>
          <a:sy n="95" d="100"/>
        </p:scale>
        <p:origin x="3768"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FE9218F-986C-0448-8E05-9F79A28C149E}"/>
              </a:ext>
            </a:extLst>
          </p:cNvPr>
          <p:cNvSpPr>
            <a:spLocks noGrp="1"/>
          </p:cNvSpPr>
          <p:nvPr>
            <p:ph type="ftr" sz="quarter" idx="2"/>
          </p:nvPr>
        </p:nvSpPr>
        <p:spPr>
          <a:xfrm>
            <a:off x="561509" y="6456612"/>
            <a:ext cx="7749183" cy="341064"/>
          </a:xfrm>
          <a:prstGeom prst="rect">
            <a:avLst/>
          </a:prstGeom>
        </p:spPr>
        <p:txBody>
          <a:bodyPr vert="horz" lIns="91440" tIns="45720" rIns="91440" bIns="45720" rtlCol="0" anchor="b"/>
          <a:lstStyle>
            <a:lvl1pPr algn="l">
              <a:defRPr sz="1200"/>
            </a:lvl1pPr>
          </a:lstStyle>
          <a:p>
            <a:r>
              <a:rPr lang="fr-CH" sz="1000" b="1" dirty="0">
                <a:solidFill>
                  <a:srgbClr val="230050"/>
                </a:solidFill>
                <a:latin typeface="Noto Sans SemBd" panose="020B0502040504020204" pitchFamily="34" charset="0"/>
              </a:rPr>
              <a:t>ILO </a:t>
            </a:r>
            <a:r>
              <a:rPr lang="fr-CH" sz="1000" b="1" dirty="0" err="1">
                <a:solidFill>
                  <a:srgbClr val="230050"/>
                </a:solidFill>
                <a:latin typeface="Noto Sans SemBd" panose="020B0502040504020204" pitchFamily="34" charset="0"/>
              </a:rPr>
              <a:t>Toolkit</a:t>
            </a:r>
            <a:r>
              <a:rPr lang="fr-CH" sz="1000" b="1" dirty="0">
                <a:solidFill>
                  <a:srgbClr val="230050"/>
                </a:solidFill>
                <a:latin typeface="Noto Sans SemBd" panose="020B0502040504020204" pitchFamily="34" charset="0"/>
              </a:rPr>
              <a:t> on </a:t>
            </a:r>
            <a:r>
              <a:rPr lang="fr-CH" sz="1000" b="1" dirty="0" err="1">
                <a:solidFill>
                  <a:srgbClr val="230050"/>
                </a:solidFill>
                <a:latin typeface="Noto Sans SemBd" panose="020B0502040504020204" pitchFamily="34" charset="0"/>
              </a:rPr>
              <a:t>Developing</a:t>
            </a:r>
            <a:r>
              <a:rPr lang="fr-CH" sz="1000" b="1" dirty="0">
                <a:solidFill>
                  <a:srgbClr val="230050"/>
                </a:solidFill>
                <a:latin typeface="Noto Sans SemBd" panose="020B0502040504020204" pitchFamily="34" charset="0"/>
              </a:rPr>
              <a:t> National Action Plans on </a:t>
            </a:r>
            <a:r>
              <a:rPr lang="fr-CH" sz="1000" b="1" dirty="0" err="1">
                <a:solidFill>
                  <a:srgbClr val="230050"/>
                </a:solidFill>
                <a:latin typeface="Noto Sans SemBd" panose="020B0502040504020204" pitchFamily="34" charset="0"/>
              </a:rPr>
              <a:t>Forced</a:t>
            </a:r>
            <a:r>
              <a:rPr lang="fr-CH" sz="1000" b="1" dirty="0">
                <a:solidFill>
                  <a:srgbClr val="230050"/>
                </a:solidFill>
                <a:latin typeface="Noto Sans SemBd" panose="020B0502040504020204" pitchFamily="34" charset="0"/>
              </a:rPr>
              <a:t> Labour</a:t>
            </a:r>
          </a:p>
          <a:p>
            <a:endParaRPr lang="fr-FR" dirty="0"/>
          </a:p>
        </p:txBody>
      </p:sp>
      <p:sp>
        <p:nvSpPr>
          <p:cNvPr id="5" name="Espace réservé du numéro de diapositive 4">
            <a:extLst>
              <a:ext uri="{FF2B5EF4-FFF2-40B4-BE49-F238E27FC236}">
                <a16:creationId xmlns:a16="http://schemas.microsoft.com/office/drawing/2014/main" id="{2D2A8EEF-44BC-E842-8CBB-3F83CC77B601}"/>
              </a:ext>
            </a:extLst>
          </p:cNvPr>
          <p:cNvSpPr>
            <a:spLocks noGrp="1"/>
          </p:cNvSpPr>
          <p:nvPr>
            <p:ph type="sldNum" sz="quarter" idx="3"/>
          </p:nvPr>
        </p:nvSpPr>
        <p:spPr>
          <a:xfrm>
            <a:off x="6297537" y="6325047"/>
            <a:ext cx="3242540" cy="341064"/>
          </a:xfrm>
          <a:prstGeom prst="rect">
            <a:avLst/>
          </a:prstGeom>
        </p:spPr>
        <p:txBody>
          <a:bodyPr vert="horz" lIns="91440" tIns="45720" rIns="91440" bIns="45720" rtlCol="0" anchor="b"/>
          <a:lstStyle>
            <a:lvl1pPr algn="r">
              <a:defRPr sz="1200"/>
            </a:lvl1pPr>
          </a:lstStyle>
          <a:p>
            <a:fld id="{E1528168-2593-0847-8AC1-3580B92FF26C}" type="slidenum">
              <a:rPr lang="fr-FR" sz="1000" smtClean="0">
                <a:solidFill>
                  <a:srgbClr val="1E2DBE"/>
                </a:solidFill>
                <a:latin typeface="Noto Sans Light" panose="020B0402040504020204" pitchFamily="34" charset="0"/>
              </a:rPr>
              <a:t>‹#›</a:t>
            </a:fld>
            <a:endParaRPr lang="fr-FR" sz="1000" dirty="0">
              <a:solidFill>
                <a:srgbClr val="1E2DBE"/>
              </a:solidFill>
              <a:latin typeface="Noto Sans Light" panose="020B0402040504020204" pitchFamily="34" charset="0"/>
            </a:endParaRPr>
          </a:p>
        </p:txBody>
      </p:sp>
    </p:spTree>
    <p:extLst>
      <p:ext uri="{BB962C8B-B14F-4D97-AF65-F5344CB8AC3E}">
        <p14:creationId xmlns:p14="http://schemas.microsoft.com/office/powerpoint/2010/main" val="10578621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2" y="0"/>
            <a:ext cx="4301543" cy="341064"/>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a-DK"/>
          </a:p>
        </p:txBody>
      </p:sp>
      <p:sp>
        <p:nvSpPr>
          <p:cNvPr id="3" name="Pladsholder til dato 2"/>
          <p:cNvSpPr>
            <a:spLocks noGrp="1"/>
          </p:cNvSpPr>
          <p:nvPr>
            <p:ph type="dt" idx="1"/>
          </p:nvPr>
        </p:nvSpPr>
        <p:spPr>
          <a:xfrm>
            <a:off x="5622800" y="0"/>
            <a:ext cx="4301543" cy="341064"/>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FE35F1DD-C26F-46F6-A364-D8408230FB2A}" type="datetimeFigureOut">
              <a:rPr lang="da-DK"/>
              <a:pPr>
                <a:defRPr/>
              </a:pPr>
              <a:t>01-12-2020</a:t>
            </a:fld>
            <a:endParaRPr lang="da-DK"/>
          </a:p>
        </p:txBody>
      </p:sp>
      <p:sp>
        <p:nvSpPr>
          <p:cNvPr id="4" name="Pladsholder til slidebillede 3"/>
          <p:cNvSpPr>
            <a:spLocks noGrp="1" noRot="1" noChangeAspect="1"/>
          </p:cNvSpPr>
          <p:nvPr>
            <p:ph type="sldImg" idx="2"/>
          </p:nvPr>
        </p:nvSpPr>
        <p:spPr>
          <a:xfrm>
            <a:off x="2925763" y="850900"/>
            <a:ext cx="4075112" cy="2292350"/>
          </a:xfrm>
          <a:prstGeom prst="rect">
            <a:avLst/>
          </a:prstGeom>
          <a:noFill/>
          <a:ln w="12700">
            <a:solidFill>
              <a:prstClr val="black"/>
            </a:solidFill>
          </a:ln>
        </p:spPr>
        <p:txBody>
          <a:bodyPr vert="horz" lIns="91440" tIns="45720" rIns="91440" bIns="45720" rtlCol="0" anchor="ctr"/>
          <a:lstStyle/>
          <a:p>
            <a:pPr lvl="0"/>
            <a:endParaRPr lang="da-DK" noProof="0"/>
          </a:p>
        </p:txBody>
      </p:sp>
      <p:sp>
        <p:nvSpPr>
          <p:cNvPr id="5" name="Pladsholder til noter 4"/>
          <p:cNvSpPr>
            <a:spLocks noGrp="1"/>
          </p:cNvSpPr>
          <p:nvPr>
            <p:ph type="body" sz="quarter" idx="3"/>
          </p:nvPr>
        </p:nvSpPr>
        <p:spPr>
          <a:xfrm>
            <a:off x="992665" y="3271381"/>
            <a:ext cx="7941310" cy="2676585"/>
          </a:xfrm>
          <a:prstGeom prst="rect">
            <a:avLst/>
          </a:prstGeom>
        </p:spPr>
        <p:txBody>
          <a:bodyPr vert="horz" lIns="91440" tIns="45720" rIns="91440" bIns="45720" rtlCol="0"/>
          <a:lstStyle/>
          <a:p>
            <a:pPr lvl="0"/>
            <a:r>
              <a:rPr lang="da-DK" noProof="0"/>
              <a:t>Rediger typografien i masterens</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6" name="Pladsholder til sidefod 5"/>
          <p:cNvSpPr>
            <a:spLocks noGrp="1"/>
          </p:cNvSpPr>
          <p:nvPr>
            <p:ph type="ftr" sz="quarter" idx="4"/>
          </p:nvPr>
        </p:nvSpPr>
        <p:spPr>
          <a:xfrm>
            <a:off x="2" y="6456612"/>
            <a:ext cx="4301543" cy="341064"/>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a-DK"/>
          </a:p>
        </p:txBody>
      </p:sp>
      <p:sp>
        <p:nvSpPr>
          <p:cNvPr id="7" name="Pladsholder til slidenummer 6"/>
          <p:cNvSpPr>
            <a:spLocks noGrp="1"/>
          </p:cNvSpPr>
          <p:nvPr>
            <p:ph type="sldNum" sz="quarter" idx="5"/>
          </p:nvPr>
        </p:nvSpPr>
        <p:spPr>
          <a:xfrm>
            <a:off x="5622800" y="6456612"/>
            <a:ext cx="4301543" cy="341064"/>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572C0F48-2888-4FA4-A06A-9A8530DA18D8}" type="slidenum">
              <a:rPr lang="da-DK"/>
              <a:pPr>
                <a:defRPr/>
              </a:pPr>
              <a:t>‹#›</a:t>
            </a:fld>
            <a:endParaRPr lang="da-DK"/>
          </a:p>
        </p:txBody>
      </p:sp>
    </p:spTree>
    <p:extLst>
      <p:ext uri="{BB962C8B-B14F-4D97-AF65-F5344CB8AC3E}">
        <p14:creationId xmlns:p14="http://schemas.microsoft.com/office/powerpoint/2010/main" val="28550481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ilo.org/ipec/Informationresources/WCMS_568877/lang--en/index.ht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theguardian.com/law/2010/sep/30/modern-day-slavery-fishing-europe"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www.newstatesman.com/culture/books/2016/02/marine-and-human-costs-illegal-fishing"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47684" rtl="0" eaLnBrk="1" fontAlgn="base" latinLnBrk="0" hangingPunct="1">
              <a:lnSpc>
                <a:spcPct val="100000"/>
              </a:lnSpc>
              <a:spcBef>
                <a:spcPct val="30000"/>
              </a:spcBef>
              <a:spcAft>
                <a:spcPct val="0"/>
              </a:spcAft>
              <a:buClrTx/>
              <a:buSzTx/>
              <a:buFontTx/>
              <a:buNone/>
              <a:tabLst/>
              <a:defRPr/>
            </a:pPr>
            <a:r>
              <a:rPr lang="fr-FR" sz="1800" b="0" i="0" u="sng" dirty="0" smtClean="0">
                <a:latin typeface="Noto Sans" panose="020B0502040504020204" pitchFamily="34" charset="0"/>
                <a:ea typeface="Noto Sans" panose="020B0502040504020204" pitchFamily="34" charset="0"/>
                <a:cs typeface="Noto Sans" panose="020B0502040504020204" pitchFamily="34" charset="0"/>
              </a:rPr>
              <a:t>Source</a:t>
            </a:r>
            <a:r>
              <a:rPr lang="fr-FR" sz="1800" b="0" i="0" dirty="0">
                <a:latin typeface="Noto Sans" panose="020B0502040504020204" pitchFamily="34" charset="0"/>
                <a:ea typeface="Noto Sans" panose="020B0502040504020204" pitchFamily="34" charset="0"/>
                <a:cs typeface="Noto Sans" panose="020B0502040504020204" pitchFamily="34" charset="0"/>
              </a:rPr>
              <a:t>: </a:t>
            </a:r>
            <a:r>
              <a:rPr lang="en-US" sz="1800" b="0" i="0" dirty="0">
                <a:latin typeface="Noto Sans" panose="020B0502040504020204" pitchFamily="34" charset="0"/>
                <a:ea typeface="Noto Sans" panose="020B0502040504020204" pitchFamily="34" charset="0"/>
                <a:cs typeface="Noto Sans" panose="020B0502040504020204" pitchFamily="34" charset="0"/>
              </a:rPr>
              <a:t>OIT: </a:t>
            </a:r>
            <a:r>
              <a:rPr lang="en-US" sz="1800" b="0" i="1" dirty="0">
                <a:latin typeface="Noto Sans" panose="020B0502040504020204" pitchFamily="34" charset="0"/>
                <a:ea typeface="Noto Sans" panose="020B0502040504020204" pitchFamily="34" charset="0"/>
                <a:cs typeface="Noto Sans" panose="020B0502040504020204" pitchFamily="34" charset="0"/>
              </a:rPr>
              <a:t>Tool kit for development and implementation of National Action Plans (NAPs) on Child </a:t>
            </a:r>
            <a:r>
              <a:rPr lang="en-US" sz="1800" b="0" i="1" dirty="0" err="1">
                <a:latin typeface="Noto Sans" panose="020B0502040504020204" pitchFamily="34" charset="0"/>
                <a:ea typeface="Noto Sans" panose="020B0502040504020204" pitchFamily="34" charset="0"/>
                <a:cs typeface="Noto Sans" panose="020B0502040504020204" pitchFamily="34" charset="0"/>
              </a:rPr>
              <a:t>Labour</a:t>
            </a:r>
            <a:r>
              <a:rPr lang="en-US" sz="1800" b="0" i="1" dirty="0">
                <a:latin typeface="Noto Sans" panose="020B0502040504020204" pitchFamily="34" charset="0"/>
                <a:ea typeface="Noto Sans" panose="020B0502040504020204" pitchFamily="34" charset="0"/>
                <a:cs typeface="Noto Sans" panose="020B0502040504020204" pitchFamily="34" charset="0"/>
              </a:rPr>
              <a:t> </a:t>
            </a:r>
            <a:r>
              <a:rPr lang="en-US" sz="1800" b="0" i="0" dirty="0">
                <a:latin typeface="Noto Sans" panose="020B0502040504020204" pitchFamily="34" charset="0"/>
                <a:ea typeface="Noto Sans" panose="020B0502040504020204" pitchFamily="34" charset="0"/>
                <a:cs typeface="Noto Sans" panose="020B0502040504020204" pitchFamily="34" charset="0"/>
              </a:rPr>
              <a:t>(</a:t>
            </a:r>
            <a:r>
              <a:rPr lang="en-US" sz="1800" b="0" i="0" dirty="0" err="1">
                <a:latin typeface="Noto Sans" panose="020B0502040504020204" pitchFamily="34" charset="0"/>
                <a:ea typeface="Noto Sans" panose="020B0502040504020204" pitchFamily="34" charset="0"/>
                <a:cs typeface="Noto Sans" panose="020B0502040504020204" pitchFamily="34" charset="0"/>
              </a:rPr>
              <a:t>Ginebra</a:t>
            </a:r>
            <a:r>
              <a:rPr lang="en-US" sz="1800" b="0" i="0" dirty="0">
                <a:latin typeface="Noto Sans" panose="020B0502040504020204" pitchFamily="34" charset="0"/>
                <a:ea typeface="Noto Sans" panose="020B0502040504020204" pitchFamily="34" charset="0"/>
                <a:cs typeface="Noto Sans" panose="020B0502040504020204" pitchFamily="34" charset="0"/>
              </a:rPr>
              <a:t>, 2017). </a:t>
            </a:r>
            <a:br>
              <a:rPr lang="en-US" sz="1800" b="0" i="0" dirty="0">
                <a:latin typeface="Noto Sans" panose="020B0502040504020204" pitchFamily="34" charset="0"/>
                <a:ea typeface="Noto Sans" panose="020B0502040504020204" pitchFamily="34" charset="0"/>
                <a:cs typeface="Noto Sans" panose="020B0502040504020204" pitchFamily="34" charset="0"/>
              </a:rPr>
            </a:br>
            <a:r>
              <a:rPr lang="en-GB" sz="1800" b="0" i="0" dirty="0">
                <a:latin typeface="Noto Sans" panose="020B0502040504020204" pitchFamily="34" charset="0"/>
                <a:ea typeface="Noto Sans" panose="020B0502040504020204" pitchFamily="34" charset="0"/>
                <a:cs typeface="Noto Sans" panose="020B0502040504020204" pitchFamily="34" charset="0"/>
              </a:rPr>
              <a:t>Disponible </a:t>
            </a:r>
            <a:r>
              <a:rPr lang="en-GB" sz="1800" b="0" i="0" dirty="0" err="1">
                <a:latin typeface="Noto Sans" panose="020B0502040504020204" pitchFamily="34" charset="0"/>
                <a:ea typeface="Noto Sans" panose="020B0502040504020204" pitchFamily="34" charset="0"/>
                <a:cs typeface="Noto Sans" panose="020B0502040504020204" pitchFamily="34" charset="0"/>
              </a:rPr>
              <a:t>en</a:t>
            </a:r>
            <a:r>
              <a:rPr lang="en-GB" sz="1800" b="0" i="0" dirty="0">
                <a:latin typeface="Noto Sans" panose="020B0502040504020204" pitchFamily="34" charset="0"/>
                <a:ea typeface="Noto Sans" panose="020B0502040504020204" pitchFamily="34" charset="0"/>
                <a:cs typeface="Noto Sans" panose="020B0502040504020204" pitchFamily="34" charset="0"/>
              </a:rPr>
              <a:t>: </a:t>
            </a:r>
            <a:r>
              <a:rPr lang="en-GB" sz="1800" b="0" i="0" u="sng" dirty="0">
                <a:latin typeface="Noto Sans" panose="020B0502040504020204" pitchFamily="34" charset="0"/>
                <a:ea typeface="Noto Sans" panose="020B0502040504020204" pitchFamily="34" charset="0"/>
                <a:cs typeface="Noto Sans" panose="020B0502040504020204" pitchFamily="34" charset="0"/>
                <a:hlinkClick r:id="rId3"/>
              </a:rPr>
              <a:t>www.ilo.org/ipec/Informationresources/WCMS_568877/lang--en/index.htm</a:t>
            </a:r>
            <a:r>
              <a:rPr lang="en-GB" sz="1800" b="0" i="0" dirty="0">
                <a:latin typeface="Noto Sans" panose="020B0502040504020204" pitchFamily="34" charset="0"/>
                <a:ea typeface="Noto Sans" panose="020B0502040504020204" pitchFamily="34" charset="0"/>
                <a:cs typeface="Noto Sans" panose="020B0502040504020204" pitchFamily="34" charset="0"/>
              </a:rPr>
              <a:t>.</a:t>
            </a:r>
            <a:endParaRPr lang="fr-FR" sz="1800" b="0" i="0" dirty="0">
              <a:latin typeface="Noto Sans" panose="020B0502040504020204" pitchFamily="34" charset="0"/>
              <a:ea typeface="Noto Sans" panose="020B0502040504020204" pitchFamily="34" charset="0"/>
              <a:cs typeface="Noto Sans" panose="020B0502040504020204" pitchFamily="34" charset="0"/>
            </a:endParaRPr>
          </a:p>
        </p:txBody>
      </p:sp>
      <p:sp>
        <p:nvSpPr>
          <p:cNvPr id="4" name="Pladsholder til slidenummer 3"/>
          <p:cNvSpPr>
            <a:spLocks noGrp="1"/>
          </p:cNvSpPr>
          <p:nvPr>
            <p:ph type="sldNum" sz="quarter" idx="10"/>
          </p:nvPr>
        </p:nvSpPr>
        <p:spPr/>
        <p:txBody>
          <a:bodyPr/>
          <a:lstStyle/>
          <a:p>
            <a:pPr>
              <a:defRPr/>
            </a:pPr>
            <a:fld id="{572C0F48-2888-4FA4-A06A-9A8530DA18D8}" type="slidenum">
              <a:rPr lang="da-DK" smtClean="0"/>
              <a:pPr>
                <a:defRPr/>
              </a:pPr>
              <a:t>1</a:t>
            </a:fld>
            <a:endParaRPr lang="da-DK"/>
          </a:p>
        </p:txBody>
      </p:sp>
    </p:spTree>
    <p:extLst>
      <p:ext uri="{BB962C8B-B14F-4D97-AF65-F5344CB8AC3E}">
        <p14:creationId xmlns:p14="http://schemas.microsoft.com/office/powerpoint/2010/main" val="808010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Pladsholder til slidebillede 1"/>
          <p:cNvSpPr>
            <a:spLocks noGrp="1" noRot="1" noChangeAspect="1"/>
          </p:cNvSpPr>
          <p:nvPr>
            <p:ph type="sldImg"/>
          </p:nvPr>
        </p:nvSpPr>
        <p:spPr bwMode="auto">
          <a:noFill/>
          <a:ln>
            <a:solidFill>
              <a:srgbClr val="000000"/>
            </a:solidFill>
            <a:miter lim="800000"/>
            <a:headEnd/>
            <a:tailEnd/>
          </a:ln>
        </p:spPr>
      </p:sp>
      <p:sp>
        <p:nvSpPr>
          <p:cNvPr id="31746" name="Pladsholder til noter 2"/>
          <p:cNvSpPr>
            <a:spLocks noGrp="1"/>
          </p:cNvSpPr>
          <p:nvPr>
            <p:ph type="body" idx="1"/>
          </p:nvPr>
        </p:nvSpPr>
        <p:spPr bwMode="auto">
          <a:noFill/>
        </p:spPr>
        <p:txBody>
          <a:bodyPr wrap="square" numCol="1" anchor="t" anchorCtr="0" compatLnSpc="1">
            <a:prstTxWarp prst="textNoShape">
              <a:avLst/>
            </a:prstTxWarp>
          </a:bodyPr>
          <a:lstStyle/>
          <a:p>
            <a:r>
              <a:rPr lang="es-ES" sz="1800" dirty="0"/>
              <a:t>Todos estos objetivos tienen una importancia crucial para la erradicación de la pobreza y la creación de oportunidades de trabajo decente que eviten el trabajo forzoso, la trata de personas y el trabajo infantil.</a:t>
            </a:r>
          </a:p>
        </p:txBody>
      </p:sp>
      <p:sp>
        <p:nvSpPr>
          <p:cNvPr id="31747" name="Pladsholder til slide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1686823-E8BE-4477-B673-80861C13E70E}" type="slidenum">
              <a:rPr lang="da-DK">
                <a:cs typeface="Arial" charset="0"/>
              </a:rPr>
              <a:pPr fontAlgn="base">
                <a:spcBef>
                  <a:spcPct val="0"/>
                </a:spcBef>
                <a:spcAft>
                  <a:spcPct val="0"/>
                </a:spcAft>
              </a:pPr>
              <a:t>10</a:t>
            </a:fld>
            <a:endParaRPr lang="da-DK">
              <a:cs typeface="Arial" charset="0"/>
            </a:endParaRPr>
          </a:p>
        </p:txBody>
      </p:sp>
    </p:spTree>
    <p:extLst>
      <p:ext uri="{BB962C8B-B14F-4D97-AF65-F5344CB8AC3E}">
        <p14:creationId xmlns:p14="http://schemas.microsoft.com/office/powerpoint/2010/main" val="397505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Pladsholder til slidebillede 1"/>
          <p:cNvSpPr>
            <a:spLocks noGrp="1" noRot="1" noChangeAspect="1"/>
          </p:cNvSpPr>
          <p:nvPr>
            <p:ph type="sldImg"/>
          </p:nvPr>
        </p:nvSpPr>
        <p:spPr bwMode="auto">
          <a:noFill/>
          <a:ln>
            <a:solidFill>
              <a:srgbClr val="000000"/>
            </a:solidFill>
            <a:miter lim="800000"/>
            <a:headEnd/>
            <a:tailEnd/>
          </a:ln>
        </p:spPr>
      </p:sp>
      <p:sp>
        <p:nvSpPr>
          <p:cNvPr id="34818" name="Pladsholder til not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s-ES" sz="1800" i="0" dirty="0">
                <a:latin typeface="Times New Roman" panose="02020603050405020304" pitchFamily="18" charset="0"/>
                <a:cs typeface="Times New Roman" panose="02020603050405020304" pitchFamily="18" charset="0"/>
              </a:rPr>
              <a:t>Un buen ejemplo del vínculo entre las prácticas ambientales insostenibles, la economía insostenible y el uso del trabajo forzoso es una parte importante de la industria pesquera en Asia: la sobrepesca y la degradación del medio ambiente han provocado una presión económica que ha dado lugar a la utilización de trabajo forzoso (o incluso un aumento) a bordo de los barcos pesqueros. El uso del trabajo forzoso se ha convertido en un medio para reducir los costos a medida que los barcos se alejan más hacia al mar, gastando más dinero en combustible, etc. Esto se debe a otros factores (por ejemplo, las características culturales y la percepción de la pesca como un trabajo indeseable).</a:t>
            </a:r>
          </a:p>
        </p:txBody>
      </p:sp>
      <p:sp>
        <p:nvSpPr>
          <p:cNvPr id="34819" name="Pladsholder til slide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2C502AE-3602-4209-A8A5-15D883549A09}" type="slidenum">
              <a:rPr lang="da-DK">
                <a:cs typeface="Arial" charset="0"/>
              </a:rPr>
              <a:pPr fontAlgn="base">
                <a:spcBef>
                  <a:spcPct val="0"/>
                </a:spcBef>
                <a:spcAft>
                  <a:spcPct val="0"/>
                </a:spcAft>
              </a:pPr>
              <a:t>11</a:t>
            </a:fld>
            <a:endParaRPr lang="da-DK">
              <a:cs typeface="Arial" charset="0"/>
            </a:endParaRPr>
          </a:p>
        </p:txBody>
      </p:sp>
    </p:spTree>
    <p:extLst>
      <p:ext uri="{BB962C8B-B14F-4D97-AF65-F5344CB8AC3E}">
        <p14:creationId xmlns:p14="http://schemas.microsoft.com/office/powerpoint/2010/main" val="3286573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s-ES" sz="1800" i="0" dirty="0">
                <a:latin typeface="Times New Roman" panose="02020603050405020304" pitchFamily="18" charset="0"/>
                <a:cs typeface="Times New Roman" panose="02020603050405020304" pitchFamily="18" charset="0"/>
              </a:rPr>
              <a:t>Para más información sobre la igualdad y la no discriminación como derecho fundamental en la erradicación del trabajo forzoso, puede consultar la Herramienta 1 y el Anexo 1 del Manual de orientación</a:t>
            </a:r>
            <a:r>
              <a:rPr lang="es-ES" sz="1800" i="0" baseline="0" dirty="0">
                <a:latin typeface="Times New Roman" panose="02020603050405020304" pitchFamily="18" charset="0"/>
                <a:cs typeface="Times New Roman" panose="02020603050405020304" pitchFamily="18" charset="0"/>
              </a:rPr>
              <a:t> </a:t>
            </a:r>
            <a:r>
              <a:rPr lang="es-ES" sz="1800" i="0" dirty="0">
                <a:latin typeface="Times New Roman" panose="02020603050405020304" pitchFamily="18" charset="0"/>
                <a:cs typeface="Times New Roman" panose="02020603050405020304" pitchFamily="18" charset="0"/>
              </a:rPr>
              <a:t>(el Glosario).</a:t>
            </a:r>
          </a:p>
        </p:txBody>
      </p:sp>
      <p:sp>
        <p:nvSpPr>
          <p:cNvPr id="4" name="Pladsholder til slidenummer 3"/>
          <p:cNvSpPr>
            <a:spLocks noGrp="1"/>
          </p:cNvSpPr>
          <p:nvPr>
            <p:ph type="sldNum" sz="quarter" idx="10"/>
          </p:nvPr>
        </p:nvSpPr>
        <p:spPr/>
        <p:txBody>
          <a:bodyPr/>
          <a:lstStyle/>
          <a:p>
            <a:pPr>
              <a:defRPr/>
            </a:pPr>
            <a:fld id="{572C0F48-2888-4FA4-A06A-9A8530DA18D8}" type="slidenum">
              <a:rPr lang="da-DK" smtClean="0"/>
              <a:pPr>
                <a:defRPr/>
              </a:pPr>
              <a:t>12</a:t>
            </a:fld>
            <a:endParaRPr lang="da-DK"/>
          </a:p>
        </p:txBody>
      </p:sp>
    </p:spTree>
    <p:extLst>
      <p:ext uri="{BB962C8B-B14F-4D97-AF65-F5344CB8AC3E}">
        <p14:creationId xmlns:p14="http://schemas.microsoft.com/office/powerpoint/2010/main" val="35877358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Pladsholder til slidebillede 1"/>
          <p:cNvSpPr>
            <a:spLocks noGrp="1" noRot="1" noChangeAspect="1"/>
          </p:cNvSpPr>
          <p:nvPr>
            <p:ph type="sldImg"/>
          </p:nvPr>
        </p:nvSpPr>
        <p:spPr bwMode="auto">
          <a:noFill/>
          <a:ln>
            <a:solidFill>
              <a:srgbClr val="000000"/>
            </a:solidFill>
            <a:miter lim="800000"/>
            <a:headEnd/>
            <a:tailEnd/>
          </a:ln>
        </p:spPr>
      </p:sp>
      <p:sp>
        <p:nvSpPr>
          <p:cNvPr id="37890" name="Pladsholder til no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s-ES" sz="1800" b="0" i="0" noProof="0" dirty="0"/>
              <a:t>Por ejemplo, la servidumbre por deudas está muy extendida en los hornos de ladrillos del Afganistán. No es raro que las familias se encuentren en una situación de servidumbre por deudas cuando sus hogares son destruidos por actos de guerra en el país. Porqué no tienen adónde ir, las familias son "tomadas" por los dueños de los hornos de ladrillos y tienen que trabajar a cambio de vivienda, comida y el pago de sus préstamos.</a:t>
            </a:r>
          </a:p>
        </p:txBody>
      </p:sp>
      <p:sp>
        <p:nvSpPr>
          <p:cNvPr id="37891" name="Pladsholder til slide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6309952-C587-4B1A-8360-FB44B40A27DB}" type="slidenum">
              <a:rPr lang="da-DK">
                <a:cs typeface="Arial" charset="0"/>
              </a:rPr>
              <a:pPr fontAlgn="base">
                <a:spcBef>
                  <a:spcPct val="0"/>
                </a:spcBef>
                <a:spcAft>
                  <a:spcPct val="0"/>
                </a:spcAft>
              </a:pPr>
              <a:t>13</a:t>
            </a:fld>
            <a:endParaRPr lang="da-DK">
              <a:cs typeface="Arial" charset="0"/>
            </a:endParaRPr>
          </a:p>
        </p:txBody>
      </p:sp>
    </p:spTree>
    <p:extLst>
      <p:ext uri="{BB962C8B-B14F-4D97-AF65-F5344CB8AC3E}">
        <p14:creationId xmlns:p14="http://schemas.microsoft.com/office/powerpoint/2010/main" val="4092345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Pladsholder til slidebillede 1"/>
          <p:cNvSpPr>
            <a:spLocks noGrp="1" noRot="1" noChangeAspect="1"/>
          </p:cNvSpPr>
          <p:nvPr>
            <p:ph type="sldImg"/>
          </p:nvPr>
        </p:nvSpPr>
        <p:spPr bwMode="auto">
          <a:noFill/>
          <a:ln>
            <a:solidFill>
              <a:srgbClr val="000000"/>
            </a:solidFill>
            <a:miter lim="800000"/>
            <a:headEnd/>
            <a:tailEnd/>
          </a:ln>
        </p:spPr>
      </p:sp>
      <p:sp>
        <p:nvSpPr>
          <p:cNvPr id="39938" name="Pladsholder til noter 2"/>
          <p:cNvSpPr>
            <a:spLocks noGrp="1"/>
          </p:cNvSpPr>
          <p:nvPr>
            <p:ph type="body" idx="1"/>
          </p:nvPr>
        </p:nvSpPr>
        <p:spPr bwMode="auto">
          <a:noFill/>
        </p:spPr>
        <p:txBody>
          <a:bodyPr wrap="square" numCol="1" anchor="t" anchorCtr="0" compatLnSpc="1">
            <a:prstTxWarp prst="textNoShape">
              <a:avLst/>
            </a:prstTxWarp>
          </a:bodyPr>
          <a:lstStyle/>
          <a:p>
            <a:r>
              <a:rPr lang="es-ES" sz="1800" i="0" noProof="0" dirty="0"/>
              <a:t>Existe un reconocimiento internacional cada vez mayor de que el negocio responsable significa erradicar el trabajo forzoso (y otros abusos graves de los derechos laborales) de toda la cadena de suministro. Los empresarios que recurren al trabajo forzoso tienen más probabilidades de comprometer su reputación, de enfrentarse a sanciones comerciales y, en última instancia, de sufrir pérdidas financieras. Las empresas mundiales también están integrando las normas de trabajo decente en sus cadenas de suministro, exigiendo a sus proveedores que las cumplan o que rescindan sus contratos.</a:t>
            </a:r>
          </a:p>
          <a:p>
            <a:r>
              <a:rPr lang="es-ES" sz="1800" i="0" noProof="0" dirty="0"/>
              <a:t>El protocolo de la OIT sobre el trabajo forzoso pide a los países que adopten medidas para apoyar la debida diligencia de los sectores público y privado a fin de prevenir y responder a los riesgos del trabajo forzoso u obligatorio (artículo 2 e)). </a:t>
            </a:r>
          </a:p>
          <a:p>
            <a:r>
              <a:rPr lang="es-ES" sz="1800" i="0" noProof="0" dirty="0"/>
              <a:t>Enlaces útiles: Pacto Mundial de las Naciones Unidas (</a:t>
            </a:r>
            <a:r>
              <a:rPr lang="es-ES" sz="1800" i="0" noProof="0" dirty="0">
                <a:solidFill>
                  <a:srgbClr val="1E2DBE"/>
                </a:solidFill>
              </a:rPr>
              <a:t>https://</a:t>
            </a:r>
            <a:r>
              <a:rPr lang="es-ES" sz="1800" i="0" noProof="0" dirty="0" err="1">
                <a:solidFill>
                  <a:srgbClr val="1E2DBE"/>
                </a:solidFill>
              </a:rPr>
              <a:t>flbusiness.network</a:t>
            </a:r>
            <a:r>
              <a:rPr lang="es-ES" sz="1800" i="0" noProof="0" dirty="0"/>
              <a:t>/); Directrices de las Naciones Unidas sobre las empresas y los derechos humanos (</a:t>
            </a:r>
            <a:r>
              <a:rPr lang="es-ES" sz="1800" i="0" noProof="0" dirty="0" err="1"/>
              <a:t>www.ohchr.org</a:t>
            </a:r>
            <a:r>
              <a:rPr lang="es-ES" sz="1800" i="0" noProof="0" dirty="0"/>
              <a:t>/</a:t>
            </a:r>
            <a:r>
              <a:rPr lang="es-ES" sz="1800" i="0" noProof="0" dirty="0" err="1"/>
              <a:t>documents</a:t>
            </a:r>
            <a:r>
              <a:rPr lang="es-ES" sz="1800" i="0" noProof="0" dirty="0"/>
              <a:t>/</a:t>
            </a:r>
            <a:r>
              <a:rPr lang="es-ES" sz="1800" i="0" noProof="0" dirty="0" err="1"/>
              <a:t>publications</a:t>
            </a:r>
            <a:r>
              <a:rPr lang="es-ES" sz="1800" i="0" noProof="0" dirty="0"/>
              <a:t>/</a:t>
            </a:r>
            <a:r>
              <a:rPr lang="es-ES" sz="1800" i="0" noProof="0" dirty="0" err="1"/>
              <a:t>guidingprinciplesbusinesshr_fr.pdf</a:t>
            </a:r>
            <a:r>
              <a:rPr lang="es-ES" sz="1800" i="0" noProof="0" dirty="0"/>
              <a:t>); Plataforma sobre el Trabajo Infantil (</a:t>
            </a:r>
            <a:r>
              <a:rPr lang="es-ES" sz="1800" i="0" noProof="0" dirty="0" err="1"/>
              <a:t>www.ilo.org</a:t>
            </a:r>
            <a:r>
              <a:rPr lang="es-ES" sz="1800" i="0" noProof="0" dirty="0"/>
              <a:t>/</a:t>
            </a:r>
            <a:r>
              <a:rPr lang="es-ES" sz="1800" i="0" noProof="0" dirty="0" err="1"/>
              <a:t>ipec</a:t>
            </a:r>
            <a:r>
              <a:rPr lang="es-ES" sz="1800" i="0" noProof="0" dirty="0"/>
              <a:t>/</a:t>
            </a:r>
            <a:r>
              <a:rPr lang="es-ES" sz="1800" i="0" noProof="0" dirty="0" err="1"/>
              <a:t>Action</a:t>
            </a:r>
            <a:r>
              <a:rPr lang="es-ES" sz="1800" i="0" noProof="0" dirty="0"/>
              <a:t>/CSR/</a:t>
            </a:r>
            <a:r>
              <a:rPr lang="es-ES" sz="1800" i="0" noProof="0" dirty="0" err="1"/>
              <a:t>clp</a:t>
            </a:r>
            <a:r>
              <a:rPr lang="es-ES" sz="1800" i="0" noProof="0" dirty="0"/>
              <a:t>/</a:t>
            </a:r>
            <a:r>
              <a:rPr lang="es-ES" sz="1800" i="0" noProof="0" dirty="0" err="1"/>
              <a:t>lang</a:t>
            </a:r>
            <a:r>
              <a:rPr lang="es-ES" sz="1800" i="0" noProof="0" dirty="0"/>
              <a:t>--</a:t>
            </a:r>
            <a:r>
              <a:rPr lang="es-ES" sz="1800" i="0" noProof="0" dirty="0" err="1"/>
              <a:t>fr</a:t>
            </a:r>
            <a:r>
              <a:rPr lang="es-ES" sz="1800" i="0" noProof="0" dirty="0"/>
              <a:t>/</a:t>
            </a:r>
            <a:r>
              <a:rPr lang="es-ES" sz="1800" i="0" noProof="0" dirty="0" err="1"/>
              <a:t>index.htm</a:t>
            </a:r>
            <a:r>
              <a:rPr lang="es-ES" sz="1800" i="0" noProof="0" dirty="0"/>
              <a:t>); y Red Mundial de Empresas sobre el Trabajo Forzoso (</a:t>
            </a:r>
            <a:r>
              <a:rPr lang="es-ES" sz="1800" i="0" noProof="0" dirty="0" err="1"/>
              <a:t>www.unglobalcompact.org</a:t>
            </a:r>
            <a:r>
              <a:rPr lang="es-ES" sz="1800" i="0" noProof="0" dirty="0"/>
              <a:t>).</a:t>
            </a:r>
            <a:endParaRPr lang="en-GB" sz="1800" i="0" noProof="0" dirty="0"/>
          </a:p>
        </p:txBody>
      </p:sp>
      <p:sp>
        <p:nvSpPr>
          <p:cNvPr id="39939" name="Pladsholder til slide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24B47D-8508-484A-A793-8A9B4E529F46}" type="slidenum">
              <a:rPr lang="da-DK">
                <a:cs typeface="Arial" charset="0"/>
              </a:rPr>
              <a:pPr fontAlgn="base">
                <a:spcBef>
                  <a:spcPct val="0"/>
                </a:spcBef>
                <a:spcAft>
                  <a:spcPct val="0"/>
                </a:spcAft>
              </a:pPr>
              <a:t>14</a:t>
            </a:fld>
            <a:endParaRPr lang="da-DK">
              <a:cs typeface="Arial" charset="0"/>
            </a:endParaRPr>
          </a:p>
        </p:txBody>
      </p:sp>
    </p:spTree>
    <p:extLst>
      <p:ext uri="{BB962C8B-B14F-4D97-AF65-F5344CB8AC3E}">
        <p14:creationId xmlns:p14="http://schemas.microsoft.com/office/powerpoint/2010/main" val="1265594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Pladsholder til slidebillede 1"/>
          <p:cNvSpPr>
            <a:spLocks noGrp="1" noRot="1" noChangeAspect="1"/>
          </p:cNvSpPr>
          <p:nvPr>
            <p:ph type="sldImg"/>
          </p:nvPr>
        </p:nvSpPr>
        <p:spPr bwMode="auto">
          <a:noFill/>
          <a:ln>
            <a:solidFill>
              <a:srgbClr val="000000"/>
            </a:solidFill>
            <a:miter lim="800000"/>
            <a:headEnd/>
            <a:tailEnd/>
          </a:ln>
        </p:spPr>
      </p:sp>
      <p:sp>
        <p:nvSpPr>
          <p:cNvPr id="41986" name="Pladsholder til no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noProof="0" dirty="0"/>
          </a:p>
        </p:txBody>
      </p:sp>
      <p:sp>
        <p:nvSpPr>
          <p:cNvPr id="41987" name="Pladsholder til slide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03EF8E5-C602-45C8-96AE-153D6F742D2D}" type="slidenum">
              <a:rPr lang="da-DK">
                <a:cs typeface="Arial" charset="0"/>
              </a:rPr>
              <a:pPr fontAlgn="base">
                <a:spcBef>
                  <a:spcPct val="0"/>
                </a:spcBef>
                <a:spcAft>
                  <a:spcPct val="0"/>
                </a:spcAft>
              </a:pPr>
              <a:t>15</a:t>
            </a:fld>
            <a:endParaRPr lang="da-DK">
              <a:cs typeface="Arial" charset="0"/>
            </a:endParaRPr>
          </a:p>
        </p:txBody>
      </p:sp>
    </p:spTree>
    <p:extLst>
      <p:ext uri="{BB962C8B-B14F-4D97-AF65-F5344CB8AC3E}">
        <p14:creationId xmlns:p14="http://schemas.microsoft.com/office/powerpoint/2010/main" val="1389788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Pladsholder til slidebillede 1"/>
          <p:cNvSpPr>
            <a:spLocks noGrp="1" noRot="1" noChangeAspect="1"/>
          </p:cNvSpPr>
          <p:nvPr>
            <p:ph type="sldImg"/>
          </p:nvPr>
        </p:nvSpPr>
        <p:spPr bwMode="auto">
          <a:noFill/>
          <a:ln>
            <a:solidFill>
              <a:srgbClr val="000000"/>
            </a:solidFill>
            <a:miter lim="800000"/>
            <a:headEnd/>
            <a:tailEnd/>
          </a:ln>
        </p:spPr>
      </p:sp>
      <p:sp>
        <p:nvSpPr>
          <p:cNvPr id="44034" name="Pladsholder til not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1800" noProof="0" dirty="0" err="1"/>
              <a:t>Véase</a:t>
            </a:r>
            <a:r>
              <a:rPr lang="en-GB" sz="1800" noProof="0" dirty="0"/>
              <a:t>, por </a:t>
            </a:r>
            <a:r>
              <a:rPr lang="en-GB" sz="1800" noProof="0" dirty="0" err="1"/>
              <a:t>ejemplo</a:t>
            </a:r>
            <a:r>
              <a:rPr lang="en-GB" sz="1800" noProof="0" dirty="0"/>
              <a:t>: </a:t>
            </a:r>
            <a:r>
              <a:rPr lang="fr-FR" sz="1800" noProof="0" dirty="0"/>
              <a:t>Lawrence, Booth :  «Modern-</a:t>
            </a:r>
            <a:r>
              <a:rPr lang="fr-FR" sz="1800" noProof="0" dirty="0" err="1"/>
              <a:t>day</a:t>
            </a:r>
            <a:r>
              <a:rPr lang="fr-FR" sz="1800" noProof="0" dirty="0"/>
              <a:t> </a:t>
            </a:r>
            <a:r>
              <a:rPr lang="fr-FR" sz="1800" noProof="0" dirty="0" err="1"/>
              <a:t>slavery</a:t>
            </a:r>
            <a:r>
              <a:rPr lang="fr-FR" sz="1800" noProof="0" dirty="0"/>
              <a:t>: </a:t>
            </a:r>
            <a:r>
              <a:rPr lang="fr-FR" sz="1800" noProof="0" dirty="0" err="1"/>
              <a:t>horrific</a:t>
            </a:r>
            <a:r>
              <a:rPr lang="fr-FR" sz="1800" noProof="0" dirty="0"/>
              <a:t> conditions on </a:t>
            </a:r>
            <a:r>
              <a:rPr lang="fr-FR" sz="1800" noProof="0" dirty="0" err="1"/>
              <a:t>board</a:t>
            </a:r>
            <a:r>
              <a:rPr lang="fr-FR" sz="1800" noProof="0" dirty="0"/>
              <a:t> </a:t>
            </a:r>
            <a:r>
              <a:rPr lang="fr-FR" sz="1800" noProof="0" dirty="0" err="1"/>
              <a:t>ships</a:t>
            </a:r>
            <a:r>
              <a:rPr lang="fr-FR" sz="1800" noProof="0" dirty="0"/>
              <a:t> </a:t>
            </a:r>
            <a:r>
              <a:rPr lang="fr-FR" sz="1800" noProof="0" dirty="0" err="1"/>
              <a:t>catching</a:t>
            </a:r>
            <a:r>
              <a:rPr lang="fr-FR" sz="1800" noProof="0" dirty="0"/>
              <a:t> </a:t>
            </a:r>
            <a:r>
              <a:rPr lang="fr-FR" sz="1800" noProof="0" dirty="0" err="1"/>
              <a:t>fish</a:t>
            </a:r>
            <a:r>
              <a:rPr lang="fr-FR" sz="1800" noProof="0" dirty="0"/>
              <a:t> for Europe», en The Guardian (2010). Disponible en: </a:t>
            </a:r>
            <a:r>
              <a:rPr lang="en-US" sz="1800" b="0" i="0" kern="1200" dirty="0">
                <a:solidFill>
                  <a:schemeClr val="tx1"/>
                </a:solidFill>
                <a:latin typeface="Noto Sans" panose="020B0502040504020204" pitchFamily="34" charset="0"/>
                <a:ea typeface="Noto Sans" panose="020B0502040504020204" pitchFamily="34" charset="0"/>
                <a:cs typeface="Noto Sans" panose="020B0502040504020204" pitchFamily="34" charset="0"/>
                <a:hlinkClick r:id="rId3"/>
              </a:rPr>
              <a:t>www.theguardian.com/law/2010/sep/30/modern-day-slavery-fishing-europe</a:t>
            </a:r>
            <a:r>
              <a:rPr lang="fr-FR" sz="1800" noProof="0" dirty="0"/>
              <a:t>; o George: «The marine, and </a:t>
            </a:r>
            <a:r>
              <a:rPr lang="fr-FR" sz="1800" noProof="0" dirty="0" err="1"/>
              <a:t>human</a:t>
            </a:r>
            <a:r>
              <a:rPr lang="fr-FR" sz="1800" noProof="0" dirty="0"/>
              <a:t>, </a:t>
            </a:r>
            <a:r>
              <a:rPr lang="fr-FR" sz="1800" noProof="0" dirty="0" err="1"/>
              <a:t>costs</a:t>
            </a:r>
            <a:r>
              <a:rPr lang="fr-FR" sz="1800" noProof="0" dirty="0"/>
              <a:t> of </a:t>
            </a:r>
            <a:r>
              <a:rPr lang="fr-FR" sz="1800" noProof="0" dirty="0" err="1"/>
              <a:t>illegal</a:t>
            </a:r>
            <a:r>
              <a:rPr lang="fr-FR" sz="1800" noProof="0" dirty="0"/>
              <a:t> </a:t>
            </a:r>
            <a:r>
              <a:rPr lang="fr-FR" sz="1800" noProof="0" dirty="0" err="1"/>
              <a:t>fishing</a:t>
            </a:r>
            <a:r>
              <a:rPr lang="fr-FR" sz="1800" noProof="0" dirty="0"/>
              <a:t>», en New </a:t>
            </a:r>
            <a:r>
              <a:rPr lang="fr-FR" sz="1800" noProof="0" dirty="0" err="1"/>
              <a:t>Statesman</a:t>
            </a:r>
            <a:r>
              <a:rPr lang="fr-FR" sz="1800" noProof="0" dirty="0"/>
              <a:t> (2016). Disponible en: </a:t>
            </a:r>
            <a:r>
              <a:rPr lang="en-US" sz="1800" b="0" i="0" kern="1200" dirty="0">
                <a:solidFill>
                  <a:schemeClr val="tx1"/>
                </a:solidFill>
                <a:latin typeface="Noto Sans" panose="020B0502040504020204" pitchFamily="34" charset="0"/>
                <a:ea typeface="Noto Sans" panose="020B0502040504020204" pitchFamily="34" charset="0"/>
                <a:cs typeface="Noto Sans" panose="020B0502040504020204" pitchFamily="34" charset="0"/>
                <a:hlinkClick r:id="rId4"/>
              </a:rPr>
              <a:t>www.newstatesman.com/culture/books/2016/02/marine-and-human-costs-illegal-fishing</a:t>
            </a:r>
            <a:r>
              <a:rPr lang="fr-FR" sz="1800" noProof="0" dirty="0"/>
              <a:t>.</a:t>
            </a:r>
          </a:p>
        </p:txBody>
      </p:sp>
      <p:sp>
        <p:nvSpPr>
          <p:cNvPr id="44035" name="Pladsholder til slide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17643AB-13CE-4C4E-B60E-9868B88807C6}" type="slidenum">
              <a:rPr lang="da-DK">
                <a:cs typeface="Arial" charset="0"/>
              </a:rPr>
              <a:pPr fontAlgn="base">
                <a:spcBef>
                  <a:spcPct val="0"/>
                </a:spcBef>
                <a:spcAft>
                  <a:spcPct val="0"/>
                </a:spcAft>
              </a:pPr>
              <a:t>16</a:t>
            </a:fld>
            <a:endParaRPr lang="da-DK">
              <a:cs typeface="Arial" charset="0"/>
            </a:endParaRPr>
          </a:p>
        </p:txBody>
      </p:sp>
    </p:spTree>
    <p:extLst>
      <p:ext uri="{BB962C8B-B14F-4D97-AF65-F5344CB8AC3E}">
        <p14:creationId xmlns:p14="http://schemas.microsoft.com/office/powerpoint/2010/main" val="219494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Pladsholder til slidebillede 1"/>
          <p:cNvSpPr>
            <a:spLocks noGrp="1" noRot="1" noChangeAspect="1"/>
          </p:cNvSpPr>
          <p:nvPr>
            <p:ph type="sldImg"/>
          </p:nvPr>
        </p:nvSpPr>
        <p:spPr bwMode="auto">
          <a:noFill/>
          <a:ln>
            <a:solidFill>
              <a:srgbClr val="000000"/>
            </a:solidFill>
            <a:miter lim="800000"/>
            <a:headEnd/>
            <a:tailEnd/>
          </a:ln>
        </p:spPr>
      </p:sp>
      <p:sp>
        <p:nvSpPr>
          <p:cNvPr id="46082" name="Pladsholder til noter 2"/>
          <p:cNvSpPr>
            <a:spLocks noGrp="1"/>
          </p:cNvSpPr>
          <p:nvPr>
            <p:ph type="body" idx="1"/>
          </p:nvPr>
        </p:nvSpPr>
        <p:spPr bwMode="auto">
          <a:noFill/>
        </p:spPr>
        <p:txBody>
          <a:bodyPr wrap="square" numCol="1" anchor="t" anchorCtr="0" compatLnSpc="1">
            <a:prstTxWarp prst="textNoShape">
              <a:avLst/>
            </a:prstTxWarp>
          </a:bodyPr>
          <a:lstStyle/>
          <a:p>
            <a:r>
              <a:rPr lang="es-x-mo-SDL" sz="1800" i="0" dirty="0">
                <a:latin typeface="Times New Roman" panose="02020603050405020304" pitchFamily="18" charset="0"/>
                <a:cs typeface="Times New Roman" panose="02020603050405020304" pitchFamily="18" charset="0"/>
              </a:rPr>
              <a:t>La trata con fines de trabajo forzoso suele estar directamente relacionada con los sindicatos de la delincuencia </a:t>
            </a:r>
            <a:r>
              <a:rPr lang="es-ES" sz="1800" i="0" dirty="0">
                <a:latin typeface="Times New Roman" panose="02020603050405020304" pitchFamily="18" charset="0"/>
                <a:cs typeface="Times New Roman" panose="02020603050405020304" pitchFamily="18" charset="0"/>
              </a:rPr>
              <a:t>organizada </a:t>
            </a:r>
            <a:r>
              <a:rPr lang="es-x-mo-SDL" sz="1800" i="0" dirty="0">
                <a:latin typeface="Times New Roman" panose="02020603050405020304" pitchFamily="18" charset="0"/>
                <a:cs typeface="Times New Roman" panose="02020603050405020304" pitchFamily="18" charset="0"/>
              </a:rPr>
              <a:t>transnacional</a:t>
            </a:r>
            <a:r>
              <a:rPr lang="es-ES" sz="1800" i="0" dirty="0">
                <a:latin typeface="Times New Roman" panose="02020603050405020304" pitchFamily="18" charset="0"/>
                <a:cs typeface="Times New Roman" panose="02020603050405020304" pitchFamily="18" charset="0"/>
              </a:rPr>
              <a:t> </a:t>
            </a:r>
            <a:r>
              <a:rPr lang="es-x-mo-SDL" sz="1800" i="0" dirty="0">
                <a:latin typeface="Times New Roman" panose="02020603050405020304" pitchFamily="18" charset="0"/>
                <a:cs typeface="Times New Roman" panose="02020603050405020304" pitchFamily="18" charset="0"/>
              </a:rPr>
              <a:t>y, por lo tanto, debe abordarse en el marco de la Meta 16.4.</a:t>
            </a:r>
          </a:p>
        </p:txBody>
      </p:sp>
      <p:sp>
        <p:nvSpPr>
          <p:cNvPr id="46083" name="Pladsholder til slide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6A7D7A8-6AB2-4636-824E-7A8649EB2A40}" type="slidenum">
              <a:rPr lang="da-DK">
                <a:cs typeface="Arial" charset="0"/>
              </a:rPr>
              <a:pPr fontAlgn="base">
                <a:spcBef>
                  <a:spcPct val="0"/>
                </a:spcBef>
                <a:spcAft>
                  <a:spcPct val="0"/>
                </a:spcAft>
              </a:pPr>
              <a:t>17</a:t>
            </a:fld>
            <a:endParaRPr lang="da-DK">
              <a:cs typeface="Arial" charset="0"/>
            </a:endParaRPr>
          </a:p>
        </p:txBody>
      </p:sp>
    </p:spTree>
    <p:extLst>
      <p:ext uri="{BB962C8B-B14F-4D97-AF65-F5344CB8AC3E}">
        <p14:creationId xmlns:p14="http://schemas.microsoft.com/office/powerpoint/2010/main" val="28804859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s-ES" sz="1800" i="0" dirty="0"/>
              <a:t>Para más información sobre la estrategia de los</a:t>
            </a:r>
            <a:r>
              <a:rPr lang="es-ES" sz="1800" i="0" baseline="0" dirty="0"/>
              <a:t> cuatros pilares</a:t>
            </a:r>
            <a:r>
              <a:rPr lang="es-ES" sz="1800" i="0" dirty="0"/>
              <a:t>, véase</a:t>
            </a:r>
            <a:r>
              <a:rPr lang="es-ES" sz="1800" i="0" baseline="0" dirty="0"/>
              <a:t> </a:t>
            </a:r>
            <a:r>
              <a:rPr lang="es-ES" sz="1800" i="0" dirty="0"/>
              <a:t>la Sección 3 del Manual de orientación.</a:t>
            </a:r>
            <a:endParaRPr lang="en-GB" sz="1800" i="0" dirty="0"/>
          </a:p>
        </p:txBody>
      </p:sp>
      <p:sp>
        <p:nvSpPr>
          <p:cNvPr id="4" name="Pladsholder til slidenummer 3"/>
          <p:cNvSpPr>
            <a:spLocks noGrp="1"/>
          </p:cNvSpPr>
          <p:nvPr>
            <p:ph type="sldNum" sz="quarter" idx="10"/>
          </p:nvPr>
        </p:nvSpPr>
        <p:spPr/>
        <p:txBody>
          <a:bodyPr/>
          <a:lstStyle/>
          <a:p>
            <a:pPr>
              <a:defRPr/>
            </a:pPr>
            <a:fld id="{572C0F48-2888-4FA4-A06A-9A8530DA18D8}" type="slidenum">
              <a:rPr lang="da-DK" smtClean="0"/>
              <a:pPr>
                <a:defRPr/>
              </a:pPr>
              <a:t>18</a:t>
            </a:fld>
            <a:endParaRPr lang="da-DK"/>
          </a:p>
        </p:txBody>
      </p:sp>
    </p:spTree>
    <p:extLst>
      <p:ext uri="{BB962C8B-B14F-4D97-AF65-F5344CB8AC3E}">
        <p14:creationId xmlns:p14="http://schemas.microsoft.com/office/powerpoint/2010/main" val="2005043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572C0F48-2888-4FA4-A06A-9A8530DA18D8}" type="slidenum">
              <a:rPr lang="da-DK" smtClean="0"/>
              <a:pPr>
                <a:defRPr/>
              </a:pPr>
              <a:t>2</a:t>
            </a:fld>
            <a:endParaRPr lang="da-DK"/>
          </a:p>
        </p:txBody>
      </p:sp>
    </p:spTree>
    <p:extLst>
      <p:ext uri="{BB962C8B-B14F-4D97-AF65-F5344CB8AC3E}">
        <p14:creationId xmlns:p14="http://schemas.microsoft.com/office/powerpoint/2010/main" val="1284376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TextEdit="1"/>
          </p:cNvSpPr>
          <p:nvPr>
            <p:ph type="sldImg"/>
          </p:nvPr>
        </p:nvSpPr>
        <p:spPr bwMode="auto">
          <a:noFill/>
          <a:ln>
            <a:solidFill>
              <a:srgbClr val="000000"/>
            </a:solidFill>
            <a:miter lim="800000"/>
            <a:headEnd/>
            <a:tailEnd/>
          </a:ln>
        </p:spPr>
      </p:sp>
      <p:sp>
        <p:nvSpPr>
          <p:cNvPr id="48131" name="Rectangle 3"/>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i="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3487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Pladsholder til slidebillede 1"/>
          <p:cNvSpPr>
            <a:spLocks noGrp="1" noRot="1" noChangeAspect="1"/>
          </p:cNvSpPr>
          <p:nvPr>
            <p:ph type="sldImg"/>
          </p:nvPr>
        </p:nvSpPr>
        <p:spPr bwMode="auto">
          <a:noFill/>
          <a:ln>
            <a:solidFill>
              <a:srgbClr val="000000"/>
            </a:solidFill>
            <a:miter lim="800000"/>
            <a:headEnd/>
            <a:tailEnd/>
          </a:ln>
        </p:spPr>
      </p:sp>
      <p:sp>
        <p:nvSpPr>
          <p:cNvPr id="18434" name="Pladsholder til not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s-ES" sz="1800" i="0" dirty="0">
                <a:latin typeface="Times New Roman" panose="02020603050405020304" pitchFamily="18" charset="0"/>
                <a:cs typeface="Times New Roman" panose="02020603050405020304" pitchFamily="18" charset="0"/>
              </a:rPr>
              <a:t>Los vínculos entre la pobreza y el trabajo forzoso están bien establecidos, son razonablemente obvios y a menudo bastante conocidos, por lo que es posible que no sea necesario dedicarles mucho tiempo. A veces es fácil para los socios comprender que la pobreza conduce al trabajo forzoso, pero no tanto que el trabajo forzoso perpetúe la pobreza intergeneracional y que, por lo tanto, el Objetivo 1 de los ODS sólo puede alcanzarse si se erradica el trabajo forzoso; en tal caso, es necesario explicarlo.</a:t>
            </a:r>
            <a:endParaRPr lang="en-GB" sz="1800" i="0" dirty="0">
              <a:latin typeface="Times New Roman" panose="02020603050405020304" pitchFamily="18" charset="0"/>
              <a:cs typeface="Times New Roman" panose="02020603050405020304" pitchFamily="18" charset="0"/>
            </a:endParaRPr>
          </a:p>
        </p:txBody>
      </p:sp>
      <p:sp>
        <p:nvSpPr>
          <p:cNvPr id="18435" name="Pladsholder til slide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A3D569F-D6C6-42DB-9173-5AD3FDB8D095}" type="slidenum">
              <a:rPr lang="da-DK">
                <a:cs typeface="Arial" charset="0"/>
              </a:rPr>
              <a:pPr fontAlgn="base">
                <a:spcBef>
                  <a:spcPct val="0"/>
                </a:spcBef>
                <a:spcAft>
                  <a:spcPct val="0"/>
                </a:spcAft>
              </a:pPr>
              <a:t>4</a:t>
            </a:fld>
            <a:endParaRPr lang="da-DK">
              <a:cs typeface="Arial" charset="0"/>
            </a:endParaRPr>
          </a:p>
        </p:txBody>
      </p:sp>
    </p:spTree>
    <p:extLst>
      <p:ext uri="{BB962C8B-B14F-4D97-AF65-F5344CB8AC3E}">
        <p14:creationId xmlns:p14="http://schemas.microsoft.com/office/powerpoint/2010/main" val="4222384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572C0F48-2888-4FA4-A06A-9A8530DA18D8}" type="slidenum">
              <a:rPr lang="da-DK" smtClean="0"/>
              <a:pPr>
                <a:defRPr/>
              </a:pPr>
              <a:t>5</a:t>
            </a:fld>
            <a:endParaRPr lang="da-DK"/>
          </a:p>
        </p:txBody>
      </p:sp>
    </p:spTree>
    <p:extLst>
      <p:ext uri="{BB962C8B-B14F-4D97-AF65-F5344CB8AC3E}">
        <p14:creationId xmlns:p14="http://schemas.microsoft.com/office/powerpoint/2010/main" val="2370914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Pladsholder til slidebillede 1"/>
          <p:cNvSpPr>
            <a:spLocks noGrp="1" noRot="1" noChangeAspect="1"/>
          </p:cNvSpPr>
          <p:nvPr>
            <p:ph type="sldImg"/>
          </p:nvPr>
        </p:nvSpPr>
        <p:spPr bwMode="auto">
          <a:noFill/>
          <a:ln>
            <a:solidFill>
              <a:srgbClr val="000000"/>
            </a:solidFill>
            <a:miter lim="800000"/>
            <a:headEnd/>
            <a:tailEnd/>
          </a:ln>
        </p:spPr>
      </p:sp>
      <p:sp>
        <p:nvSpPr>
          <p:cNvPr id="21506" name="Pladsholder til no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s-ES" sz="1800" i="0" dirty="0"/>
              <a:t>La falta de acceso a servicios de salud hace que las personas sean más vulnerables a las</a:t>
            </a:r>
            <a:r>
              <a:rPr lang="es-ES" sz="1800" i="0" baseline="0" dirty="0"/>
              <a:t> </a:t>
            </a:r>
            <a:r>
              <a:rPr lang="es-x-mo-SDL" sz="1800" dirty="0">
                <a:latin typeface="Times New Roman" panose="02020603050405020304" pitchFamily="18" charset="0"/>
                <a:cs typeface="Times New Roman" panose="02020603050405020304" pitchFamily="18" charset="0"/>
              </a:rPr>
              <a:t>crisis relacionadas con los ingresos</a:t>
            </a:r>
            <a:r>
              <a:rPr lang="es-ES" sz="1800" i="0" dirty="0"/>
              <a:t>. En términos prácticos, esto significa que una familia puede tener que endeudarse para cubrir los gastos de salud, lo que puede conducir a la servidumbre por deudas, una situación común de trabajo forzoso.</a:t>
            </a:r>
            <a:endParaRPr lang="da-DK" sz="1800" i="0" dirty="0"/>
          </a:p>
        </p:txBody>
      </p:sp>
      <p:sp>
        <p:nvSpPr>
          <p:cNvPr id="21507" name="Pladsholder til slide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E5BC41B-50BE-40D5-A4F9-0E21ACF06AF4}" type="slidenum">
              <a:rPr lang="da-DK">
                <a:cs typeface="Arial" charset="0"/>
              </a:rPr>
              <a:pPr fontAlgn="base">
                <a:spcBef>
                  <a:spcPct val="0"/>
                </a:spcBef>
                <a:spcAft>
                  <a:spcPct val="0"/>
                </a:spcAft>
              </a:pPr>
              <a:t>6</a:t>
            </a:fld>
            <a:endParaRPr lang="da-DK">
              <a:cs typeface="Arial" charset="0"/>
            </a:endParaRPr>
          </a:p>
        </p:txBody>
      </p:sp>
    </p:spTree>
    <p:extLst>
      <p:ext uri="{BB962C8B-B14F-4D97-AF65-F5344CB8AC3E}">
        <p14:creationId xmlns:p14="http://schemas.microsoft.com/office/powerpoint/2010/main" val="3322698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Pladsholder til slidebillede 1"/>
          <p:cNvSpPr>
            <a:spLocks noGrp="1" noRot="1" noChangeAspect="1"/>
          </p:cNvSpPr>
          <p:nvPr>
            <p:ph type="sldImg"/>
          </p:nvPr>
        </p:nvSpPr>
        <p:spPr bwMode="auto">
          <a:noFill/>
          <a:ln>
            <a:solidFill>
              <a:srgbClr val="000000"/>
            </a:solidFill>
            <a:miter lim="800000"/>
            <a:headEnd/>
            <a:tailEnd/>
          </a:ln>
        </p:spPr>
      </p:sp>
      <p:sp>
        <p:nvSpPr>
          <p:cNvPr id="23554" name="Pladsholder til noter 2"/>
          <p:cNvSpPr>
            <a:spLocks noGrp="1"/>
          </p:cNvSpPr>
          <p:nvPr>
            <p:ph type="body" idx="1"/>
          </p:nvPr>
        </p:nvSpPr>
        <p:spPr bwMode="auto">
          <a:noFill/>
        </p:spPr>
        <p:txBody>
          <a:bodyPr wrap="square" numCol="1" anchor="t" anchorCtr="0" compatLnSpc="1">
            <a:prstTxWarp prst="textNoShape">
              <a:avLst/>
            </a:prstTxWarp>
          </a:bodyPr>
          <a:lstStyle/>
          <a:p>
            <a:r>
              <a:rPr lang="es-ES" sz="1800" i="0" dirty="0">
                <a:latin typeface="Times New Roman" panose="02020603050405020304" pitchFamily="18" charset="0"/>
                <a:cs typeface="Times New Roman" panose="02020603050405020304" pitchFamily="18" charset="0"/>
              </a:rPr>
              <a:t>La educación es un tema bien conocido por los socios y, por lo tanto, es posible solamente recordarles el "círculo vicioso" de la falta de educación, pobreza, trabajo infantil y trabajo forzoso que hay que romper asegurando la educación y la formación de calidad accesibles a TODOS los niños (la educación básica gratuita y obligatoria sigue siendo una respuesta clave) y a todos los adultos (la capacitación y la educación son una alternativa clave a la migración peligrosa que puede conducir al trabajo forzoso, por ejemplo). La capacitación</a:t>
            </a:r>
            <a:r>
              <a:rPr lang="es-ES" sz="1800" i="0" baseline="0" dirty="0">
                <a:latin typeface="Times New Roman" panose="02020603050405020304" pitchFamily="18" charset="0"/>
                <a:cs typeface="Times New Roman" panose="02020603050405020304" pitchFamily="18" charset="0"/>
              </a:rPr>
              <a:t> </a:t>
            </a:r>
            <a:r>
              <a:rPr lang="es-ES" sz="1800" i="0" dirty="0">
                <a:latin typeface="Times New Roman" panose="02020603050405020304" pitchFamily="18" charset="0"/>
                <a:cs typeface="Times New Roman" panose="02020603050405020304" pitchFamily="18" charset="0"/>
              </a:rPr>
              <a:t>también contribuye a la rehabilitación de las víctimas del trabajo forzoso. Recuerde destacar las dimensiones de género que pueden ser relevantes en su contexto.</a:t>
            </a:r>
            <a:endParaRPr lang="en-GB" sz="1800" i="0" dirty="0">
              <a:latin typeface="Times New Roman" panose="02020603050405020304" pitchFamily="18" charset="0"/>
              <a:cs typeface="Times New Roman" panose="02020603050405020304" pitchFamily="18" charset="0"/>
            </a:endParaRPr>
          </a:p>
        </p:txBody>
      </p:sp>
      <p:sp>
        <p:nvSpPr>
          <p:cNvPr id="23555" name="Pladsholder til slide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02AC9C9-28F9-4781-B250-7BA0C67E5906}" type="slidenum">
              <a:rPr lang="da-DK">
                <a:cs typeface="Arial" charset="0"/>
              </a:rPr>
              <a:pPr fontAlgn="base">
                <a:spcBef>
                  <a:spcPct val="0"/>
                </a:spcBef>
                <a:spcAft>
                  <a:spcPct val="0"/>
                </a:spcAft>
              </a:pPr>
              <a:t>7</a:t>
            </a:fld>
            <a:endParaRPr lang="da-DK">
              <a:cs typeface="Arial" charset="0"/>
            </a:endParaRPr>
          </a:p>
        </p:txBody>
      </p:sp>
    </p:spTree>
    <p:extLst>
      <p:ext uri="{BB962C8B-B14F-4D97-AF65-F5344CB8AC3E}">
        <p14:creationId xmlns:p14="http://schemas.microsoft.com/office/powerpoint/2010/main" val="4054045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Pladsholder til slidebillede 1"/>
          <p:cNvSpPr>
            <a:spLocks noGrp="1" noRot="1" noChangeAspect="1"/>
          </p:cNvSpPr>
          <p:nvPr>
            <p:ph type="sldImg"/>
          </p:nvPr>
        </p:nvSpPr>
        <p:spPr bwMode="auto">
          <a:noFill/>
          <a:ln>
            <a:solidFill>
              <a:srgbClr val="000000"/>
            </a:solidFill>
            <a:miter lim="800000"/>
            <a:headEnd/>
            <a:tailEnd/>
          </a:ln>
        </p:spPr>
      </p:sp>
      <p:sp>
        <p:nvSpPr>
          <p:cNvPr id="25602" name="Pladsholder til noter 2"/>
          <p:cNvSpPr>
            <a:spLocks noGrp="1"/>
          </p:cNvSpPr>
          <p:nvPr>
            <p:ph type="body" idx="1"/>
          </p:nvPr>
        </p:nvSpPr>
        <p:spPr bwMode="auto">
          <a:noFill/>
        </p:spPr>
        <p:txBody>
          <a:bodyPr wrap="square" numCol="1" anchor="t" anchorCtr="0" compatLnSpc="1">
            <a:prstTxWarp prst="textNoShape">
              <a:avLst/>
            </a:prstTxWarp>
          </a:bodyPr>
          <a:lstStyle/>
          <a:p>
            <a:pPr>
              <a:spcBef>
                <a:spcPts val="600"/>
              </a:spcBef>
            </a:pPr>
            <a:r>
              <a:rPr lang="es-ES" sz="1800" i="0" dirty="0">
                <a:latin typeface="Times New Roman" panose="02020603050405020304" pitchFamily="18" charset="0"/>
                <a:ea typeface="Tahoma" panose="020B0604030504040204" pitchFamily="34" charset="0"/>
                <a:cs typeface="Times New Roman" panose="02020603050405020304" pitchFamily="18" charset="0"/>
              </a:rPr>
              <a:t>El trabajo forzoso tiene una dimensión de género. Las mujeres son afectadas de manera desproporcionada: entre los 25 millones de víctimas de trabajo forzoso</a:t>
            </a:r>
            <a:r>
              <a:rPr lang="es-ES" sz="1800" i="0" baseline="0" dirty="0">
                <a:latin typeface="Times New Roman" panose="02020603050405020304" pitchFamily="18" charset="0"/>
                <a:ea typeface="Tahoma" panose="020B0604030504040204" pitchFamily="34" charset="0"/>
                <a:cs typeface="Times New Roman" panose="02020603050405020304" pitchFamily="18" charset="0"/>
              </a:rPr>
              <a:t> estimadas</a:t>
            </a:r>
            <a:r>
              <a:rPr lang="es-ES" sz="1800" i="0" dirty="0">
                <a:latin typeface="Times New Roman" panose="02020603050405020304" pitchFamily="18" charset="0"/>
                <a:ea typeface="Tahoma" panose="020B0604030504040204" pitchFamily="34" charset="0"/>
                <a:cs typeface="Times New Roman" panose="02020603050405020304" pitchFamily="18" charset="0"/>
              </a:rPr>
              <a:t>, 15,7 millones son mujeres y niñas. En particular, representan el 99% de las víctimas de la explotación sexual forzada. Sin embargo, es posible que se pase por alto a los hombres y los niños como víctimas del trabajo forzoso porque pueden ser más reacios o avergonzarse de pedir ayuda.</a:t>
            </a:r>
          </a:p>
          <a:p>
            <a:pPr>
              <a:spcBef>
                <a:spcPts val="600"/>
              </a:spcBef>
            </a:pPr>
            <a:r>
              <a:rPr lang="es-ES" sz="1800" i="0" dirty="0">
                <a:latin typeface="Times New Roman" panose="02020603050405020304" pitchFamily="18" charset="0"/>
                <a:ea typeface="Tahoma" panose="020B0604030504040204" pitchFamily="34" charset="0"/>
                <a:cs typeface="Times New Roman" panose="02020603050405020304" pitchFamily="18" charset="0"/>
              </a:rPr>
              <a:t>Tanto las mujeres como los hombres tienden a encontrarse en situaciones de trabajo forzoso que encajan con los estereotipos de género (es decir, las mujeres en el trabajo doméstico y los hombres en sectores manuales como la pesca o la construcción).</a:t>
            </a:r>
          </a:p>
          <a:p>
            <a:pPr>
              <a:spcBef>
                <a:spcPts val="600"/>
              </a:spcBef>
            </a:pPr>
            <a:r>
              <a:rPr lang="es-ES" sz="1800" i="0" dirty="0">
                <a:latin typeface="Times New Roman" panose="02020603050405020304" pitchFamily="18" charset="0"/>
                <a:ea typeface="Tahoma" panose="020B0604030504040204" pitchFamily="34" charset="0"/>
                <a:cs typeface="Times New Roman" panose="02020603050405020304" pitchFamily="18" charset="0"/>
              </a:rPr>
              <a:t>En respeto</a:t>
            </a:r>
            <a:r>
              <a:rPr lang="es-ES" sz="1800" i="0" baseline="0" dirty="0">
                <a:latin typeface="Times New Roman" panose="02020603050405020304" pitchFamily="18" charset="0"/>
                <a:ea typeface="Tahoma" panose="020B0604030504040204" pitchFamily="34" charset="0"/>
                <a:cs typeface="Times New Roman" panose="02020603050405020304" pitchFamily="18" charset="0"/>
              </a:rPr>
              <a:t> </a:t>
            </a:r>
            <a:r>
              <a:rPr lang="es-ES" sz="1800" i="0" dirty="0">
                <a:latin typeface="Times New Roman" panose="02020603050405020304" pitchFamily="18" charset="0"/>
                <a:ea typeface="Tahoma" panose="020B0604030504040204" pitchFamily="34" charset="0"/>
                <a:cs typeface="Times New Roman" panose="02020603050405020304" pitchFamily="18" charset="0"/>
              </a:rPr>
              <a:t>al trabajo doméstico no remunerado, las mujeres y las niñas soportan una carga adicional además de sus obligaciones de trabajo/trabajo forzoso o trabajo escolar. El trabajo doméstico suele ser invisible y se subestima en las encuestas y datos sobre hogares y trabajo.</a:t>
            </a:r>
          </a:p>
          <a:p>
            <a:pPr>
              <a:spcBef>
                <a:spcPts val="600"/>
              </a:spcBef>
            </a:pPr>
            <a:r>
              <a:rPr lang="es-ES" sz="1800" i="0" dirty="0">
                <a:latin typeface="Times New Roman" panose="02020603050405020304" pitchFamily="18" charset="0"/>
                <a:ea typeface="Tahoma" panose="020B0604030504040204" pitchFamily="34" charset="0"/>
                <a:cs typeface="Times New Roman" panose="02020603050405020304" pitchFamily="18" charset="0"/>
              </a:rPr>
              <a:t>Las políticas sobre el trabajo forzoso deben tener en cuenta las cuestiones de género: por ejemplo, las mujeres deben tener la oportunidad de hablar con un agente del orden público femenino, ya que pueden sentirse más cómodas hablando con una mujer; o bien, ¿los hombres que son víctimas de la explotación sexual forzada tienen acceso a los refugios?</a:t>
            </a:r>
            <a:endParaRPr lang="fr-FR" sz="1800" i="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25603" name="Pladsholder til slide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CC2D964-B29A-49A9-B118-B400BE5BE23A}" type="slidenum">
              <a:rPr lang="da-DK">
                <a:cs typeface="Arial" charset="0"/>
              </a:rPr>
              <a:pPr fontAlgn="base">
                <a:spcBef>
                  <a:spcPct val="0"/>
                </a:spcBef>
                <a:spcAft>
                  <a:spcPct val="0"/>
                </a:spcAft>
              </a:pPr>
              <a:t>8</a:t>
            </a:fld>
            <a:endParaRPr lang="da-DK">
              <a:cs typeface="Arial" charset="0"/>
            </a:endParaRPr>
          </a:p>
        </p:txBody>
      </p:sp>
    </p:spTree>
    <p:extLst>
      <p:ext uri="{BB962C8B-B14F-4D97-AF65-F5344CB8AC3E}">
        <p14:creationId xmlns:p14="http://schemas.microsoft.com/office/powerpoint/2010/main" val="231223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i="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572C0F48-2888-4FA4-A06A-9A8530DA18D8}" type="slidenum">
              <a:rPr lang="da-DK" smtClean="0"/>
              <a:pPr>
                <a:defRPr/>
              </a:pPr>
              <a:t>9</a:t>
            </a:fld>
            <a:endParaRPr lang="da-DK"/>
          </a:p>
        </p:txBody>
      </p:sp>
    </p:spTree>
    <p:extLst>
      <p:ext uri="{BB962C8B-B14F-4D97-AF65-F5344CB8AC3E}">
        <p14:creationId xmlns:p14="http://schemas.microsoft.com/office/powerpoint/2010/main" val="2449239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i master</a:t>
            </a:r>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6" name="Pladsholder til slidenummer 5"/>
          <p:cNvSpPr>
            <a:spLocks noGrp="1"/>
          </p:cNvSpPr>
          <p:nvPr>
            <p:ph type="sldNum" sz="quarter" idx="12"/>
          </p:nvPr>
        </p:nvSpPr>
        <p:spPr/>
        <p:txBody>
          <a:bodyPr/>
          <a:lstStyle>
            <a:lvl1pPr>
              <a:defRPr/>
            </a:lvl1pPr>
          </a:lstStyle>
          <a:p>
            <a:pPr>
              <a:defRPr/>
            </a:pPr>
            <a:fld id="{E350A327-699C-44C8-B573-E12BE3BAB149}" type="slidenum">
              <a:rPr lang="da-DK" smtClean="0"/>
              <a:pPr>
                <a:defRPr/>
              </a:pPr>
              <a:t>‹#›</a:t>
            </a:fld>
            <a:endParaRPr lang="da-DK" dirty="0"/>
          </a:p>
        </p:txBody>
      </p:sp>
      <p:sp>
        <p:nvSpPr>
          <p:cNvPr id="8" name="Pladsholder til sidefod 4">
            <a:extLst>
              <a:ext uri="{FF2B5EF4-FFF2-40B4-BE49-F238E27FC236}">
                <a16:creationId xmlns:a16="http://schemas.microsoft.com/office/drawing/2014/main" id="{EFE4E733-083A-D341-A47A-9923A4FC6B80}"/>
              </a:ext>
            </a:extLst>
          </p:cNvPr>
          <p:cNvSpPr>
            <a:spLocks noGrp="1"/>
          </p:cNvSpPr>
          <p:nvPr>
            <p:ph type="ftr" sz="quarter" idx="3"/>
          </p:nvPr>
        </p:nvSpPr>
        <p:spPr>
          <a:xfrm>
            <a:off x="838200" y="6356350"/>
            <a:ext cx="515000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r>
              <a:rPr lang="fr-CH" sz="1200" b="1" dirty="0">
                <a:solidFill>
                  <a:srgbClr val="230050"/>
                </a:solidFill>
                <a:latin typeface="Noto Sans SemBd" panose="020B0502040504020204" pitchFamily="34" charset="0"/>
              </a:rPr>
              <a:t>ILO </a:t>
            </a:r>
            <a:r>
              <a:rPr lang="fr-CH" sz="1200" b="1" dirty="0" err="1">
                <a:solidFill>
                  <a:srgbClr val="230050"/>
                </a:solidFill>
                <a:latin typeface="Noto Sans SemBd" panose="020B0502040504020204" pitchFamily="34" charset="0"/>
              </a:rPr>
              <a:t>Toolkit</a:t>
            </a:r>
            <a:r>
              <a:rPr lang="fr-CH" sz="1200" b="1" dirty="0">
                <a:solidFill>
                  <a:srgbClr val="230050"/>
                </a:solidFill>
                <a:latin typeface="Noto Sans SemBd" panose="020B0502040504020204" pitchFamily="34" charset="0"/>
              </a:rPr>
              <a:t> on </a:t>
            </a:r>
            <a:r>
              <a:rPr lang="fr-CH" sz="1200" b="1" dirty="0" err="1">
                <a:solidFill>
                  <a:srgbClr val="230050"/>
                </a:solidFill>
                <a:latin typeface="Noto Sans SemBd" panose="020B0502040504020204" pitchFamily="34" charset="0"/>
              </a:rPr>
              <a:t>Developing</a:t>
            </a:r>
            <a:r>
              <a:rPr lang="fr-CH" sz="1200" b="1" dirty="0">
                <a:solidFill>
                  <a:srgbClr val="230050"/>
                </a:solidFill>
                <a:latin typeface="Noto Sans SemBd" panose="020B0502040504020204" pitchFamily="34" charset="0"/>
              </a:rPr>
              <a:t> National Action Plans on </a:t>
            </a:r>
            <a:r>
              <a:rPr lang="fr-CH" sz="1200" b="1" dirty="0" err="1">
                <a:solidFill>
                  <a:srgbClr val="230050"/>
                </a:solidFill>
                <a:latin typeface="Noto Sans SemBd" panose="020B0502040504020204" pitchFamily="34" charset="0"/>
              </a:rPr>
              <a:t>Forced</a:t>
            </a:r>
            <a:r>
              <a:rPr lang="fr-CH" sz="1200" b="1" dirty="0">
                <a:solidFill>
                  <a:srgbClr val="230050"/>
                </a:solidFill>
                <a:latin typeface="Noto Sans SemBd" panose="020B0502040504020204" pitchFamily="34" charset="0"/>
              </a:rPr>
              <a:t> Labour</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6" name="Pladsholder til slidenummer 5"/>
          <p:cNvSpPr>
            <a:spLocks noGrp="1"/>
          </p:cNvSpPr>
          <p:nvPr>
            <p:ph type="sldNum" sz="quarter" idx="12"/>
          </p:nvPr>
        </p:nvSpPr>
        <p:spPr/>
        <p:txBody>
          <a:bodyPr/>
          <a:lstStyle>
            <a:lvl1pPr>
              <a:defRPr/>
            </a:lvl1pPr>
          </a:lstStyle>
          <a:p>
            <a:pPr>
              <a:defRPr/>
            </a:pPr>
            <a:fld id="{6C8376B5-CB51-4471-A5D4-E8B77D28F048}" type="slidenum">
              <a:rPr lang="da-DK"/>
              <a:pPr>
                <a:defRPr/>
              </a:pPr>
              <a:t>‹#›</a:t>
            </a:fld>
            <a:endParaRPr lang="da-DK"/>
          </a:p>
        </p:txBody>
      </p:sp>
      <p:sp>
        <p:nvSpPr>
          <p:cNvPr id="7" name="Pladsholder til sidefod 4">
            <a:extLst>
              <a:ext uri="{FF2B5EF4-FFF2-40B4-BE49-F238E27FC236}">
                <a16:creationId xmlns:a16="http://schemas.microsoft.com/office/drawing/2014/main" id="{837586CA-2162-8B4D-B21E-F6079CBFEA82}"/>
              </a:ext>
            </a:extLst>
          </p:cNvPr>
          <p:cNvSpPr>
            <a:spLocks noGrp="1"/>
          </p:cNvSpPr>
          <p:nvPr>
            <p:ph type="ftr" sz="quarter" idx="3"/>
          </p:nvPr>
        </p:nvSpPr>
        <p:spPr>
          <a:xfrm>
            <a:off x="838200" y="6356350"/>
            <a:ext cx="515000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r>
              <a:rPr lang="fr-CH" sz="1200" b="1" dirty="0">
                <a:solidFill>
                  <a:srgbClr val="230050"/>
                </a:solidFill>
                <a:latin typeface="Noto Sans SemBd" panose="020B0502040504020204" pitchFamily="34" charset="0"/>
              </a:rPr>
              <a:t>ILO </a:t>
            </a:r>
            <a:r>
              <a:rPr lang="fr-CH" sz="1200" b="1" dirty="0" err="1">
                <a:solidFill>
                  <a:srgbClr val="230050"/>
                </a:solidFill>
                <a:latin typeface="Noto Sans SemBd" panose="020B0502040504020204" pitchFamily="34" charset="0"/>
              </a:rPr>
              <a:t>Toolkit</a:t>
            </a:r>
            <a:r>
              <a:rPr lang="fr-CH" sz="1200" b="1" dirty="0">
                <a:solidFill>
                  <a:srgbClr val="230050"/>
                </a:solidFill>
                <a:latin typeface="Noto Sans SemBd" panose="020B0502040504020204" pitchFamily="34" charset="0"/>
              </a:rPr>
              <a:t> on </a:t>
            </a:r>
            <a:r>
              <a:rPr lang="fr-CH" sz="1200" b="1" dirty="0" err="1">
                <a:solidFill>
                  <a:srgbClr val="230050"/>
                </a:solidFill>
                <a:latin typeface="Noto Sans SemBd" panose="020B0502040504020204" pitchFamily="34" charset="0"/>
              </a:rPr>
              <a:t>Developing</a:t>
            </a:r>
            <a:r>
              <a:rPr lang="fr-CH" sz="1200" b="1" dirty="0">
                <a:solidFill>
                  <a:srgbClr val="230050"/>
                </a:solidFill>
                <a:latin typeface="Noto Sans SemBd" panose="020B0502040504020204" pitchFamily="34" charset="0"/>
              </a:rPr>
              <a:t> National Action Plans on </a:t>
            </a:r>
            <a:r>
              <a:rPr lang="fr-CH" sz="1200" b="1" dirty="0" err="1">
                <a:solidFill>
                  <a:srgbClr val="230050"/>
                </a:solidFill>
                <a:latin typeface="Noto Sans SemBd" panose="020B0502040504020204" pitchFamily="34" charset="0"/>
              </a:rPr>
              <a:t>Forced</a:t>
            </a:r>
            <a:r>
              <a:rPr lang="fr-CH" sz="1200" b="1" dirty="0">
                <a:solidFill>
                  <a:srgbClr val="230050"/>
                </a:solidFill>
                <a:latin typeface="Noto Sans SemBd" panose="020B0502040504020204" pitchFamily="34" charset="0"/>
              </a:rPr>
              <a:t> Labour</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838200" y="365125"/>
            <a:ext cx="7734300" cy="5811838"/>
          </a:xfrm>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6" name="Pladsholder til slidenummer 5"/>
          <p:cNvSpPr>
            <a:spLocks noGrp="1"/>
          </p:cNvSpPr>
          <p:nvPr>
            <p:ph type="sldNum" sz="quarter" idx="12"/>
          </p:nvPr>
        </p:nvSpPr>
        <p:spPr/>
        <p:txBody>
          <a:bodyPr/>
          <a:lstStyle>
            <a:lvl1pPr>
              <a:defRPr/>
            </a:lvl1pPr>
          </a:lstStyle>
          <a:p>
            <a:pPr>
              <a:defRPr/>
            </a:pPr>
            <a:fld id="{65590F13-F1EB-4B69-AF81-63EF249E0976}" type="slidenum">
              <a:rPr lang="da-DK"/>
              <a:pPr>
                <a:defRPr/>
              </a:pPr>
              <a:t>‹#›</a:t>
            </a:fld>
            <a:endParaRPr lang="da-DK"/>
          </a:p>
        </p:txBody>
      </p:sp>
      <p:sp>
        <p:nvSpPr>
          <p:cNvPr id="7" name="Pladsholder til sidefod 4">
            <a:extLst>
              <a:ext uri="{FF2B5EF4-FFF2-40B4-BE49-F238E27FC236}">
                <a16:creationId xmlns:a16="http://schemas.microsoft.com/office/drawing/2014/main" id="{B84E96D5-A278-9945-AF70-D22CE966C05F}"/>
              </a:ext>
            </a:extLst>
          </p:cNvPr>
          <p:cNvSpPr>
            <a:spLocks noGrp="1"/>
          </p:cNvSpPr>
          <p:nvPr>
            <p:ph type="ftr" sz="quarter" idx="3"/>
          </p:nvPr>
        </p:nvSpPr>
        <p:spPr>
          <a:xfrm>
            <a:off x="838200" y="6356350"/>
            <a:ext cx="515000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r>
              <a:rPr lang="fr-CH" sz="1200" b="1" dirty="0">
                <a:solidFill>
                  <a:srgbClr val="230050"/>
                </a:solidFill>
                <a:latin typeface="Noto Sans SemBd" panose="020B0502040504020204" pitchFamily="34" charset="0"/>
              </a:rPr>
              <a:t>ILO </a:t>
            </a:r>
            <a:r>
              <a:rPr lang="fr-CH" sz="1200" b="1" dirty="0" err="1">
                <a:solidFill>
                  <a:srgbClr val="230050"/>
                </a:solidFill>
                <a:latin typeface="Noto Sans SemBd" panose="020B0502040504020204" pitchFamily="34" charset="0"/>
              </a:rPr>
              <a:t>Toolkit</a:t>
            </a:r>
            <a:r>
              <a:rPr lang="fr-CH" sz="1200" b="1" dirty="0">
                <a:solidFill>
                  <a:srgbClr val="230050"/>
                </a:solidFill>
                <a:latin typeface="Noto Sans SemBd" panose="020B0502040504020204" pitchFamily="34" charset="0"/>
              </a:rPr>
              <a:t> on </a:t>
            </a:r>
            <a:r>
              <a:rPr lang="fr-CH" sz="1200" b="1" dirty="0" err="1">
                <a:solidFill>
                  <a:srgbClr val="230050"/>
                </a:solidFill>
                <a:latin typeface="Noto Sans SemBd" panose="020B0502040504020204" pitchFamily="34" charset="0"/>
              </a:rPr>
              <a:t>Developing</a:t>
            </a:r>
            <a:r>
              <a:rPr lang="fr-CH" sz="1200" b="1" dirty="0">
                <a:solidFill>
                  <a:srgbClr val="230050"/>
                </a:solidFill>
                <a:latin typeface="Noto Sans SemBd" panose="020B0502040504020204" pitchFamily="34" charset="0"/>
              </a:rPr>
              <a:t> National Action Plans on </a:t>
            </a:r>
            <a:r>
              <a:rPr lang="fr-CH" sz="1200" b="1" dirty="0" err="1">
                <a:solidFill>
                  <a:srgbClr val="230050"/>
                </a:solidFill>
                <a:latin typeface="Noto Sans SemBd" panose="020B0502040504020204" pitchFamily="34" charset="0"/>
              </a:rPr>
              <a:t>Forced</a:t>
            </a:r>
            <a:r>
              <a:rPr lang="fr-CH" sz="1200" b="1" dirty="0">
                <a:solidFill>
                  <a:srgbClr val="230050"/>
                </a:solidFill>
                <a:latin typeface="Noto Sans SemBd" panose="020B0502040504020204" pitchFamily="34" charset="0"/>
              </a:rPr>
              <a:t> Labour</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6" name="Pladsholder til slidenummer 5"/>
          <p:cNvSpPr>
            <a:spLocks noGrp="1"/>
          </p:cNvSpPr>
          <p:nvPr>
            <p:ph type="sldNum" sz="quarter" idx="12"/>
          </p:nvPr>
        </p:nvSpPr>
        <p:spPr/>
        <p:txBody>
          <a:bodyPr/>
          <a:lstStyle>
            <a:lvl1pPr>
              <a:defRPr/>
            </a:lvl1pPr>
          </a:lstStyle>
          <a:p>
            <a:pPr>
              <a:defRPr/>
            </a:pPr>
            <a:fld id="{5E10765B-CB95-447E-A37F-4A88F3D9E77A}" type="slidenum">
              <a:rPr lang="da-DK"/>
              <a:pPr>
                <a:defRPr/>
              </a:pPr>
              <a:t>‹#›</a:t>
            </a:fld>
            <a:endParaRPr lang="da-DK"/>
          </a:p>
        </p:txBody>
      </p:sp>
      <p:sp>
        <p:nvSpPr>
          <p:cNvPr id="7" name="Pladsholder til sidefod 4">
            <a:extLst>
              <a:ext uri="{FF2B5EF4-FFF2-40B4-BE49-F238E27FC236}">
                <a16:creationId xmlns:a16="http://schemas.microsoft.com/office/drawing/2014/main" id="{5E71A65A-3D90-F74F-B1B7-A2B4AF09531B}"/>
              </a:ext>
            </a:extLst>
          </p:cNvPr>
          <p:cNvSpPr>
            <a:spLocks noGrp="1"/>
          </p:cNvSpPr>
          <p:nvPr>
            <p:ph type="ftr" sz="quarter" idx="3"/>
          </p:nvPr>
        </p:nvSpPr>
        <p:spPr>
          <a:xfrm>
            <a:off x="838200" y="6356350"/>
            <a:ext cx="515000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r>
              <a:rPr lang="fr-CH" sz="1200" b="1" dirty="0">
                <a:solidFill>
                  <a:srgbClr val="230050"/>
                </a:solidFill>
                <a:latin typeface="Noto Sans SemBd" panose="020B0502040504020204" pitchFamily="34" charset="0"/>
              </a:rPr>
              <a:t>ILO </a:t>
            </a:r>
            <a:r>
              <a:rPr lang="fr-CH" sz="1200" b="1" dirty="0" err="1">
                <a:solidFill>
                  <a:srgbClr val="230050"/>
                </a:solidFill>
                <a:latin typeface="Noto Sans SemBd" panose="020B0502040504020204" pitchFamily="34" charset="0"/>
              </a:rPr>
              <a:t>Toolkit</a:t>
            </a:r>
            <a:r>
              <a:rPr lang="fr-CH" sz="1200" b="1" dirty="0">
                <a:solidFill>
                  <a:srgbClr val="230050"/>
                </a:solidFill>
                <a:latin typeface="Noto Sans SemBd" panose="020B0502040504020204" pitchFamily="34" charset="0"/>
              </a:rPr>
              <a:t> on </a:t>
            </a:r>
            <a:r>
              <a:rPr lang="fr-CH" sz="1200" b="1" dirty="0" err="1">
                <a:solidFill>
                  <a:srgbClr val="230050"/>
                </a:solidFill>
                <a:latin typeface="Noto Sans SemBd" panose="020B0502040504020204" pitchFamily="34" charset="0"/>
              </a:rPr>
              <a:t>Developing</a:t>
            </a:r>
            <a:r>
              <a:rPr lang="fr-CH" sz="1200" b="1" dirty="0">
                <a:solidFill>
                  <a:srgbClr val="230050"/>
                </a:solidFill>
                <a:latin typeface="Noto Sans SemBd" panose="020B0502040504020204" pitchFamily="34" charset="0"/>
              </a:rPr>
              <a:t> National Action Plans on </a:t>
            </a:r>
            <a:r>
              <a:rPr lang="fr-CH" sz="1200" b="1" dirty="0" err="1">
                <a:solidFill>
                  <a:srgbClr val="230050"/>
                </a:solidFill>
                <a:latin typeface="Noto Sans SemBd" panose="020B0502040504020204" pitchFamily="34" charset="0"/>
              </a:rPr>
              <a:t>Forced</a:t>
            </a:r>
            <a:r>
              <a:rPr lang="fr-CH" sz="1200" b="1" dirty="0">
                <a:solidFill>
                  <a:srgbClr val="230050"/>
                </a:solidFill>
                <a:latin typeface="Noto Sans SemBd" panose="020B0502040504020204" pitchFamily="34" charset="0"/>
              </a:rPr>
              <a:t> Labour</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a:t>Klik for at redigere i master</a:t>
            </a:r>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typografien i masterens</a:t>
            </a:r>
          </a:p>
        </p:txBody>
      </p:sp>
      <p:sp>
        <p:nvSpPr>
          <p:cNvPr id="6" name="Pladsholder til slidenummer 5"/>
          <p:cNvSpPr>
            <a:spLocks noGrp="1"/>
          </p:cNvSpPr>
          <p:nvPr>
            <p:ph type="sldNum" sz="quarter" idx="12"/>
          </p:nvPr>
        </p:nvSpPr>
        <p:spPr/>
        <p:txBody>
          <a:bodyPr/>
          <a:lstStyle>
            <a:lvl1pPr>
              <a:defRPr/>
            </a:lvl1pPr>
          </a:lstStyle>
          <a:p>
            <a:pPr>
              <a:defRPr/>
            </a:pPr>
            <a:fld id="{8BA492D4-B6F8-4FAC-AA82-A781BB865BA9}" type="slidenum">
              <a:rPr lang="da-DK"/>
              <a:pPr>
                <a:defRPr/>
              </a:pPr>
              <a:t>‹#›</a:t>
            </a:fld>
            <a:endParaRPr lang="da-DK"/>
          </a:p>
        </p:txBody>
      </p:sp>
      <p:sp>
        <p:nvSpPr>
          <p:cNvPr id="7" name="Pladsholder til sidefod 4">
            <a:extLst>
              <a:ext uri="{FF2B5EF4-FFF2-40B4-BE49-F238E27FC236}">
                <a16:creationId xmlns:a16="http://schemas.microsoft.com/office/drawing/2014/main" id="{C7091534-D3DE-1A43-8D60-37DDEFE07F36}"/>
              </a:ext>
            </a:extLst>
          </p:cNvPr>
          <p:cNvSpPr>
            <a:spLocks noGrp="1"/>
          </p:cNvSpPr>
          <p:nvPr>
            <p:ph type="ftr" sz="quarter" idx="3"/>
          </p:nvPr>
        </p:nvSpPr>
        <p:spPr>
          <a:xfrm>
            <a:off x="838200" y="6356350"/>
            <a:ext cx="515000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r>
              <a:rPr lang="fr-CH" sz="1200" b="1" dirty="0">
                <a:solidFill>
                  <a:srgbClr val="230050"/>
                </a:solidFill>
                <a:latin typeface="Noto Sans SemBd" panose="020B0502040504020204" pitchFamily="34" charset="0"/>
              </a:rPr>
              <a:t>ILO </a:t>
            </a:r>
            <a:r>
              <a:rPr lang="fr-CH" sz="1200" b="1" dirty="0" err="1">
                <a:solidFill>
                  <a:srgbClr val="230050"/>
                </a:solidFill>
                <a:latin typeface="Noto Sans SemBd" panose="020B0502040504020204" pitchFamily="34" charset="0"/>
              </a:rPr>
              <a:t>Toolkit</a:t>
            </a:r>
            <a:r>
              <a:rPr lang="fr-CH" sz="1200" b="1" dirty="0">
                <a:solidFill>
                  <a:srgbClr val="230050"/>
                </a:solidFill>
                <a:latin typeface="Noto Sans SemBd" panose="020B0502040504020204" pitchFamily="34" charset="0"/>
              </a:rPr>
              <a:t> on </a:t>
            </a:r>
            <a:r>
              <a:rPr lang="fr-CH" sz="1200" b="1" dirty="0" err="1">
                <a:solidFill>
                  <a:srgbClr val="230050"/>
                </a:solidFill>
                <a:latin typeface="Noto Sans SemBd" panose="020B0502040504020204" pitchFamily="34" charset="0"/>
              </a:rPr>
              <a:t>Developing</a:t>
            </a:r>
            <a:r>
              <a:rPr lang="fr-CH" sz="1200" b="1" dirty="0">
                <a:solidFill>
                  <a:srgbClr val="230050"/>
                </a:solidFill>
                <a:latin typeface="Noto Sans SemBd" panose="020B0502040504020204" pitchFamily="34" charset="0"/>
              </a:rPr>
              <a:t> National Action Plans on </a:t>
            </a:r>
            <a:r>
              <a:rPr lang="fr-CH" sz="1200" b="1" dirty="0" err="1">
                <a:solidFill>
                  <a:srgbClr val="230050"/>
                </a:solidFill>
                <a:latin typeface="Noto Sans SemBd" panose="020B0502040504020204" pitchFamily="34" charset="0"/>
              </a:rPr>
              <a:t>Forced</a:t>
            </a:r>
            <a:r>
              <a:rPr lang="fr-CH" sz="1200" b="1" dirty="0">
                <a:solidFill>
                  <a:srgbClr val="230050"/>
                </a:solidFill>
                <a:latin typeface="Noto Sans SemBd" panose="020B0502040504020204" pitchFamily="34" charset="0"/>
              </a:rPr>
              <a:t> Labour</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838200" y="1825625"/>
            <a:ext cx="5181600" cy="435133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72200" y="1825625"/>
            <a:ext cx="5181600" cy="435133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Pladsholder til slidenummer 5"/>
          <p:cNvSpPr>
            <a:spLocks noGrp="1"/>
          </p:cNvSpPr>
          <p:nvPr>
            <p:ph type="sldNum" sz="quarter" idx="12"/>
          </p:nvPr>
        </p:nvSpPr>
        <p:spPr/>
        <p:txBody>
          <a:bodyPr/>
          <a:lstStyle>
            <a:lvl1pPr>
              <a:defRPr/>
            </a:lvl1pPr>
          </a:lstStyle>
          <a:p>
            <a:pPr>
              <a:defRPr/>
            </a:pPr>
            <a:fld id="{72BFBBA2-4FF8-41E8-88DA-9474EA1A1A27}" type="slidenum">
              <a:rPr lang="da-DK"/>
              <a:pPr>
                <a:defRPr/>
              </a:pPr>
              <a:t>‹#›</a:t>
            </a:fld>
            <a:endParaRPr lang="da-DK"/>
          </a:p>
        </p:txBody>
      </p:sp>
      <p:sp>
        <p:nvSpPr>
          <p:cNvPr id="8" name="Pladsholder til sidefod 4">
            <a:extLst>
              <a:ext uri="{FF2B5EF4-FFF2-40B4-BE49-F238E27FC236}">
                <a16:creationId xmlns:a16="http://schemas.microsoft.com/office/drawing/2014/main" id="{7222A7A4-3428-EA41-AAD4-AE129B7E9C92}"/>
              </a:ext>
            </a:extLst>
          </p:cNvPr>
          <p:cNvSpPr>
            <a:spLocks noGrp="1"/>
          </p:cNvSpPr>
          <p:nvPr>
            <p:ph type="ftr" sz="quarter" idx="3"/>
          </p:nvPr>
        </p:nvSpPr>
        <p:spPr>
          <a:xfrm>
            <a:off x="838200" y="6356350"/>
            <a:ext cx="515000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r>
              <a:rPr lang="fr-CH" sz="1200" b="1" dirty="0">
                <a:solidFill>
                  <a:srgbClr val="230050"/>
                </a:solidFill>
                <a:latin typeface="Noto Sans SemBd" panose="020B0502040504020204" pitchFamily="34" charset="0"/>
              </a:rPr>
              <a:t>ILO </a:t>
            </a:r>
            <a:r>
              <a:rPr lang="fr-CH" sz="1200" b="1" dirty="0" err="1">
                <a:solidFill>
                  <a:srgbClr val="230050"/>
                </a:solidFill>
                <a:latin typeface="Noto Sans SemBd" panose="020B0502040504020204" pitchFamily="34" charset="0"/>
              </a:rPr>
              <a:t>Toolkit</a:t>
            </a:r>
            <a:r>
              <a:rPr lang="fr-CH" sz="1200" b="1" dirty="0">
                <a:solidFill>
                  <a:srgbClr val="230050"/>
                </a:solidFill>
                <a:latin typeface="Noto Sans SemBd" panose="020B0502040504020204" pitchFamily="34" charset="0"/>
              </a:rPr>
              <a:t> on </a:t>
            </a:r>
            <a:r>
              <a:rPr lang="fr-CH" sz="1200" b="1" dirty="0" err="1">
                <a:solidFill>
                  <a:srgbClr val="230050"/>
                </a:solidFill>
                <a:latin typeface="Noto Sans SemBd" panose="020B0502040504020204" pitchFamily="34" charset="0"/>
              </a:rPr>
              <a:t>Developing</a:t>
            </a:r>
            <a:r>
              <a:rPr lang="fr-CH" sz="1200" b="1" dirty="0">
                <a:solidFill>
                  <a:srgbClr val="230050"/>
                </a:solidFill>
                <a:latin typeface="Noto Sans SemBd" panose="020B0502040504020204" pitchFamily="34" charset="0"/>
              </a:rPr>
              <a:t> National Action Plans on </a:t>
            </a:r>
            <a:r>
              <a:rPr lang="fr-CH" sz="1200" b="1" dirty="0" err="1">
                <a:solidFill>
                  <a:srgbClr val="230050"/>
                </a:solidFill>
                <a:latin typeface="Noto Sans SemBd" panose="020B0502040504020204" pitchFamily="34" charset="0"/>
              </a:rPr>
              <a:t>Forced</a:t>
            </a:r>
            <a:r>
              <a:rPr lang="fr-CH" sz="1200" b="1" dirty="0">
                <a:solidFill>
                  <a:srgbClr val="230050"/>
                </a:solidFill>
                <a:latin typeface="Noto Sans SemBd" panose="020B0502040504020204" pitchFamily="34" charset="0"/>
              </a:rPr>
              <a:t> Labour</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a:t>Klik for at redigere i master</a:t>
            </a:r>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4" name="Pladsholder til indhold 3"/>
          <p:cNvSpPr>
            <a:spLocks noGrp="1"/>
          </p:cNvSpPr>
          <p:nvPr>
            <p:ph sz="half" idx="2"/>
          </p:nvPr>
        </p:nvSpPr>
        <p:spPr>
          <a:xfrm>
            <a:off x="839788" y="2505075"/>
            <a:ext cx="5157787"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6" name="Pladsholder til indhold 5"/>
          <p:cNvSpPr>
            <a:spLocks noGrp="1"/>
          </p:cNvSpPr>
          <p:nvPr>
            <p:ph sz="quarter" idx="4"/>
          </p:nvPr>
        </p:nvSpPr>
        <p:spPr>
          <a:xfrm>
            <a:off x="6172200" y="2505075"/>
            <a:ext cx="5183188"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9" name="Pladsholder til slidenummer 5"/>
          <p:cNvSpPr>
            <a:spLocks noGrp="1"/>
          </p:cNvSpPr>
          <p:nvPr>
            <p:ph type="sldNum" sz="quarter" idx="12"/>
          </p:nvPr>
        </p:nvSpPr>
        <p:spPr/>
        <p:txBody>
          <a:bodyPr/>
          <a:lstStyle>
            <a:lvl1pPr>
              <a:defRPr/>
            </a:lvl1pPr>
          </a:lstStyle>
          <a:p>
            <a:pPr>
              <a:defRPr/>
            </a:pPr>
            <a:fld id="{A47D8D07-002A-42DA-AFFA-63DC5D59AFB3}" type="slidenum">
              <a:rPr lang="da-DK"/>
              <a:pPr>
                <a:defRPr/>
              </a:pPr>
              <a:t>‹#›</a:t>
            </a:fld>
            <a:endParaRPr lang="da-DK"/>
          </a:p>
        </p:txBody>
      </p:sp>
      <p:sp>
        <p:nvSpPr>
          <p:cNvPr id="10" name="Pladsholder til sidefod 4">
            <a:extLst>
              <a:ext uri="{FF2B5EF4-FFF2-40B4-BE49-F238E27FC236}">
                <a16:creationId xmlns:a16="http://schemas.microsoft.com/office/drawing/2014/main" id="{FF2727A9-271A-AD43-A7BA-0BBDFDA8124D}"/>
              </a:ext>
            </a:extLst>
          </p:cNvPr>
          <p:cNvSpPr>
            <a:spLocks noGrp="1"/>
          </p:cNvSpPr>
          <p:nvPr>
            <p:ph type="ftr" sz="quarter" idx="13"/>
          </p:nvPr>
        </p:nvSpPr>
        <p:spPr>
          <a:xfrm>
            <a:off x="838200" y="6356350"/>
            <a:ext cx="515000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r>
              <a:rPr lang="fr-CH" sz="1200" b="1" dirty="0">
                <a:solidFill>
                  <a:srgbClr val="230050"/>
                </a:solidFill>
                <a:latin typeface="Noto Sans SemBd" panose="020B0502040504020204" pitchFamily="34" charset="0"/>
              </a:rPr>
              <a:t>ILO </a:t>
            </a:r>
            <a:r>
              <a:rPr lang="fr-CH" sz="1200" b="1" dirty="0" err="1">
                <a:solidFill>
                  <a:srgbClr val="230050"/>
                </a:solidFill>
                <a:latin typeface="Noto Sans SemBd" panose="020B0502040504020204" pitchFamily="34" charset="0"/>
              </a:rPr>
              <a:t>Toolkit</a:t>
            </a:r>
            <a:r>
              <a:rPr lang="fr-CH" sz="1200" b="1" dirty="0">
                <a:solidFill>
                  <a:srgbClr val="230050"/>
                </a:solidFill>
                <a:latin typeface="Noto Sans SemBd" panose="020B0502040504020204" pitchFamily="34" charset="0"/>
              </a:rPr>
              <a:t> on </a:t>
            </a:r>
            <a:r>
              <a:rPr lang="fr-CH" sz="1200" b="1" dirty="0" err="1">
                <a:solidFill>
                  <a:srgbClr val="230050"/>
                </a:solidFill>
                <a:latin typeface="Noto Sans SemBd" panose="020B0502040504020204" pitchFamily="34" charset="0"/>
              </a:rPr>
              <a:t>Developing</a:t>
            </a:r>
            <a:r>
              <a:rPr lang="fr-CH" sz="1200" b="1" dirty="0">
                <a:solidFill>
                  <a:srgbClr val="230050"/>
                </a:solidFill>
                <a:latin typeface="Noto Sans SemBd" panose="020B0502040504020204" pitchFamily="34" charset="0"/>
              </a:rPr>
              <a:t> National Action Plans on </a:t>
            </a:r>
            <a:r>
              <a:rPr lang="fr-CH" sz="1200" b="1" dirty="0" err="1">
                <a:solidFill>
                  <a:srgbClr val="230050"/>
                </a:solidFill>
                <a:latin typeface="Noto Sans SemBd" panose="020B0502040504020204" pitchFamily="34" charset="0"/>
              </a:rPr>
              <a:t>Forced</a:t>
            </a:r>
            <a:r>
              <a:rPr lang="fr-CH" sz="1200" b="1" dirty="0">
                <a:solidFill>
                  <a:srgbClr val="230050"/>
                </a:solidFill>
                <a:latin typeface="Noto Sans SemBd" panose="020B0502040504020204" pitchFamily="34" charset="0"/>
              </a:rPr>
              <a:t> Labour</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5" name="Pladsholder til slidenummer 5"/>
          <p:cNvSpPr>
            <a:spLocks noGrp="1"/>
          </p:cNvSpPr>
          <p:nvPr>
            <p:ph type="sldNum" sz="quarter" idx="12"/>
          </p:nvPr>
        </p:nvSpPr>
        <p:spPr/>
        <p:txBody>
          <a:bodyPr/>
          <a:lstStyle>
            <a:lvl1pPr>
              <a:defRPr/>
            </a:lvl1pPr>
          </a:lstStyle>
          <a:p>
            <a:pPr>
              <a:defRPr/>
            </a:pPr>
            <a:fld id="{EA914154-C188-4BB6-8E73-94E30F94BFB5}" type="slidenum">
              <a:rPr lang="da-DK"/>
              <a:pPr>
                <a:defRPr/>
              </a:pPr>
              <a:t>‹#›</a:t>
            </a:fld>
            <a:endParaRPr lang="da-DK"/>
          </a:p>
        </p:txBody>
      </p:sp>
      <p:sp>
        <p:nvSpPr>
          <p:cNvPr id="6" name="Pladsholder til sidefod 4">
            <a:extLst>
              <a:ext uri="{FF2B5EF4-FFF2-40B4-BE49-F238E27FC236}">
                <a16:creationId xmlns:a16="http://schemas.microsoft.com/office/drawing/2014/main" id="{0EF3D76D-5CFC-BF49-9011-2DBD0D251438}"/>
              </a:ext>
            </a:extLst>
          </p:cNvPr>
          <p:cNvSpPr>
            <a:spLocks noGrp="1"/>
          </p:cNvSpPr>
          <p:nvPr>
            <p:ph type="ftr" sz="quarter" idx="3"/>
          </p:nvPr>
        </p:nvSpPr>
        <p:spPr>
          <a:xfrm>
            <a:off x="838200" y="6356350"/>
            <a:ext cx="515000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r>
              <a:rPr lang="fr-CH" sz="1200" b="1" dirty="0">
                <a:solidFill>
                  <a:srgbClr val="230050"/>
                </a:solidFill>
                <a:latin typeface="Noto Sans SemBd" panose="020B0502040504020204" pitchFamily="34" charset="0"/>
              </a:rPr>
              <a:t>ILO </a:t>
            </a:r>
            <a:r>
              <a:rPr lang="fr-CH" sz="1200" b="1" dirty="0" err="1">
                <a:solidFill>
                  <a:srgbClr val="230050"/>
                </a:solidFill>
                <a:latin typeface="Noto Sans SemBd" panose="020B0502040504020204" pitchFamily="34" charset="0"/>
              </a:rPr>
              <a:t>Toolkit</a:t>
            </a:r>
            <a:r>
              <a:rPr lang="fr-CH" sz="1200" b="1" dirty="0">
                <a:solidFill>
                  <a:srgbClr val="230050"/>
                </a:solidFill>
                <a:latin typeface="Noto Sans SemBd" panose="020B0502040504020204" pitchFamily="34" charset="0"/>
              </a:rPr>
              <a:t> on </a:t>
            </a:r>
            <a:r>
              <a:rPr lang="fr-CH" sz="1200" b="1" dirty="0" err="1">
                <a:solidFill>
                  <a:srgbClr val="230050"/>
                </a:solidFill>
                <a:latin typeface="Noto Sans SemBd" panose="020B0502040504020204" pitchFamily="34" charset="0"/>
              </a:rPr>
              <a:t>Developing</a:t>
            </a:r>
            <a:r>
              <a:rPr lang="fr-CH" sz="1200" b="1" dirty="0">
                <a:solidFill>
                  <a:srgbClr val="230050"/>
                </a:solidFill>
                <a:latin typeface="Noto Sans SemBd" panose="020B0502040504020204" pitchFamily="34" charset="0"/>
              </a:rPr>
              <a:t> National Action Plans on </a:t>
            </a:r>
            <a:r>
              <a:rPr lang="fr-CH" sz="1200" b="1" dirty="0" err="1">
                <a:solidFill>
                  <a:srgbClr val="230050"/>
                </a:solidFill>
                <a:latin typeface="Noto Sans SemBd" panose="020B0502040504020204" pitchFamily="34" charset="0"/>
              </a:rPr>
              <a:t>Forced</a:t>
            </a:r>
            <a:r>
              <a:rPr lang="fr-CH" sz="1200" b="1" dirty="0">
                <a:solidFill>
                  <a:srgbClr val="230050"/>
                </a:solidFill>
                <a:latin typeface="Noto Sans SemBd" panose="020B0502040504020204" pitchFamily="34" charset="0"/>
              </a:rPr>
              <a:t> Labour</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dsholder til slidenummer 5"/>
          <p:cNvSpPr>
            <a:spLocks noGrp="1"/>
          </p:cNvSpPr>
          <p:nvPr>
            <p:ph type="sldNum" sz="quarter" idx="12"/>
          </p:nvPr>
        </p:nvSpPr>
        <p:spPr/>
        <p:txBody>
          <a:bodyPr/>
          <a:lstStyle>
            <a:lvl1pPr>
              <a:defRPr/>
            </a:lvl1pPr>
          </a:lstStyle>
          <a:p>
            <a:pPr>
              <a:defRPr/>
            </a:pPr>
            <a:fld id="{3477AE45-5357-4D4B-B0CC-9C0CED9D5EEA}" type="slidenum">
              <a:rPr lang="da-DK"/>
              <a:pPr>
                <a:defRPr/>
              </a:pPr>
              <a:t>‹#›</a:t>
            </a:fld>
            <a:endParaRPr lang="da-DK"/>
          </a:p>
        </p:txBody>
      </p:sp>
      <p:sp>
        <p:nvSpPr>
          <p:cNvPr id="5" name="Pladsholder til sidefod 4">
            <a:extLst>
              <a:ext uri="{FF2B5EF4-FFF2-40B4-BE49-F238E27FC236}">
                <a16:creationId xmlns:a16="http://schemas.microsoft.com/office/drawing/2014/main" id="{33B48F51-6B2F-284F-A00C-98FA23E9E522}"/>
              </a:ext>
            </a:extLst>
          </p:cNvPr>
          <p:cNvSpPr>
            <a:spLocks noGrp="1"/>
          </p:cNvSpPr>
          <p:nvPr>
            <p:ph type="ftr" sz="quarter" idx="3"/>
          </p:nvPr>
        </p:nvSpPr>
        <p:spPr>
          <a:xfrm>
            <a:off x="838200" y="6356350"/>
            <a:ext cx="515000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r>
              <a:rPr lang="fr-CH" sz="1200" b="1" dirty="0">
                <a:solidFill>
                  <a:srgbClr val="230050"/>
                </a:solidFill>
                <a:latin typeface="Noto Sans SemBd" panose="020B0502040504020204" pitchFamily="34" charset="0"/>
              </a:rPr>
              <a:t>ILO </a:t>
            </a:r>
            <a:r>
              <a:rPr lang="fr-CH" sz="1200" b="1" dirty="0" err="1">
                <a:solidFill>
                  <a:srgbClr val="230050"/>
                </a:solidFill>
                <a:latin typeface="Noto Sans SemBd" panose="020B0502040504020204" pitchFamily="34" charset="0"/>
              </a:rPr>
              <a:t>Toolkit</a:t>
            </a:r>
            <a:r>
              <a:rPr lang="fr-CH" sz="1200" b="1" dirty="0">
                <a:solidFill>
                  <a:srgbClr val="230050"/>
                </a:solidFill>
                <a:latin typeface="Noto Sans SemBd" panose="020B0502040504020204" pitchFamily="34" charset="0"/>
              </a:rPr>
              <a:t> on </a:t>
            </a:r>
            <a:r>
              <a:rPr lang="fr-CH" sz="1200" b="1" dirty="0" err="1">
                <a:solidFill>
                  <a:srgbClr val="230050"/>
                </a:solidFill>
                <a:latin typeface="Noto Sans SemBd" panose="020B0502040504020204" pitchFamily="34" charset="0"/>
              </a:rPr>
              <a:t>Developing</a:t>
            </a:r>
            <a:r>
              <a:rPr lang="fr-CH" sz="1200" b="1" dirty="0">
                <a:solidFill>
                  <a:srgbClr val="230050"/>
                </a:solidFill>
                <a:latin typeface="Noto Sans SemBd" panose="020B0502040504020204" pitchFamily="34" charset="0"/>
              </a:rPr>
              <a:t> National Action Plans on </a:t>
            </a:r>
            <a:r>
              <a:rPr lang="fr-CH" sz="1200" b="1" dirty="0" err="1">
                <a:solidFill>
                  <a:srgbClr val="230050"/>
                </a:solidFill>
                <a:latin typeface="Noto Sans SemBd" panose="020B0502040504020204" pitchFamily="34" charset="0"/>
              </a:rPr>
              <a:t>Forced</a:t>
            </a:r>
            <a:r>
              <a:rPr lang="fr-CH" sz="1200" b="1" dirty="0">
                <a:solidFill>
                  <a:srgbClr val="230050"/>
                </a:solidFill>
                <a:latin typeface="Noto Sans SemBd" panose="020B0502040504020204" pitchFamily="34" charset="0"/>
              </a:rPr>
              <a:t> Labour</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7" name="Pladsholder til slidenummer 5"/>
          <p:cNvSpPr>
            <a:spLocks noGrp="1"/>
          </p:cNvSpPr>
          <p:nvPr>
            <p:ph type="sldNum" sz="quarter" idx="12"/>
          </p:nvPr>
        </p:nvSpPr>
        <p:spPr/>
        <p:txBody>
          <a:bodyPr/>
          <a:lstStyle>
            <a:lvl1pPr>
              <a:defRPr/>
            </a:lvl1pPr>
          </a:lstStyle>
          <a:p>
            <a:pPr>
              <a:defRPr/>
            </a:pPr>
            <a:fld id="{27CEA644-956A-40DD-8D25-1A7295DAF359}" type="slidenum">
              <a:rPr lang="da-DK"/>
              <a:pPr>
                <a:defRPr/>
              </a:pPr>
              <a:t>‹#›</a:t>
            </a:fld>
            <a:endParaRPr lang="da-DK"/>
          </a:p>
        </p:txBody>
      </p:sp>
      <p:sp>
        <p:nvSpPr>
          <p:cNvPr id="8" name="Pladsholder til sidefod 4">
            <a:extLst>
              <a:ext uri="{FF2B5EF4-FFF2-40B4-BE49-F238E27FC236}">
                <a16:creationId xmlns:a16="http://schemas.microsoft.com/office/drawing/2014/main" id="{041ADF7A-765E-C749-BB05-08A7C9610F7F}"/>
              </a:ext>
            </a:extLst>
          </p:cNvPr>
          <p:cNvSpPr>
            <a:spLocks noGrp="1"/>
          </p:cNvSpPr>
          <p:nvPr>
            <p:ph type="ftr" sz="quarter" idx="3"/>
          </p:nvPr>
        </p:nvSpPr>
        <p:spPr>
          <a:xfrm>
            <a:off x="838200" y="6356350"/>
            <a:ext cx="515000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r>
              <a:rPr lang="fr-CH" sz="1200" b="1" dirty="0">
                <a:solidFill>
                  <a:srgbClr val="230050"/>
                </a:solidFill>
                <a:latin typeface="Noto Sans SemBd" panose="020B0502040504020204" pitchFamily="34" charset="0"/>
              </a:rPr>
              <a:t>ILO </a:t>
            </a:r>
            <a:r>
              <a:rPr lang="fr-CH" sz="1200" b="1" dirty="0" err="1">
                <a:solidFill>
                  <a:srgbClr val="230050"/>
                </a:solidFill>
                <a:latin typeface="Noto Sans SemBd" panose="020B0502040504020204" pitchFamily="34" charset="0"/>
              </a:rPr>
              <a:t>Toolkit</a:t>
            </a:r>
            <a:r>
              <a:rPr lang="fr-CH" sz="1200" b="1" dirty="0">
                <a:solidFill>
                  <a:srgbClr val="230050"/>
                </a:solidFill>
                <a:latin typeface="Noto Sans SemBd" panose="020B0502040504020204" pitchFamily="34" charset="0"/>
              </a:rPr>
              <a:t> on </a:t>
            </a:r>
            <a:r>
              <a:rPr lang="fr-CH" sz="1200" b="1" dirty="0" err="1">
                <a:solidFill>
                  <a:srgbClr val="230050"/>
                </a:solidFill>
                <a:latin typeface="Noto Sans SemBd" panose="020B0502040504020204" pitchFamily="34" charset="0"/>
              </a:rPr>
              <a:t>Developing</a:t>
            </a:r>
            <a:r>
              <a:rPr lang="fr-CH" sz="1200" b="1" dirty="0">
                <a:solidFill>
                  <a:srgbClr val="230050"/>
                </a:solidFill>
                <a:latin typeface="Noto Sans SemBd" panose="020B0502040504020204" pitchFamily="34" charset="0"/>
              </a:rPr>
              <a:t> National Action Plans on </a:t>
            </a:r>
            <a:r>
              <a:rPr lang="fr-CH" sz="1200" b="1" dirty="0" err="1">
                <a:solidFill>
                  <a:srgbClr val="230050"/>
                </a:solidFill>
                <a:latin typeface="Noto Sans SemBd" panose="020B0502040504020204" pitchFamily="34" charset="0"/>
              </a:rPr>
              <a:t>Forced</a:t>
            </a:r>
            <a:r>
              <a:rPr lang="fr-CH" sz="1200" b="1" dirty="0">
                <a:solidFill>
                  <a:srgbClr val="230050"/>
                </a:solidFill>
                <a:latin typeface="Noto Sans SemBd" panose="020B0502040504020204" pitchFamily="34" charset="0"/>
              </a:rPr>
              <a:t> Labour</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billede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7" name="Pladsholder til slidenummer 5"/>
          <p:cNvSpPr>
            <a:spLocks noGrp="1"/>
          </p:cNvSpPr>
          <p:nvPr>
            <p:ph type="sldNum" sz="quarter" idx="12"/>
          </p:nvPr>
        </p:nvSpPr>
        <p:spPr/>
        <p:txBody>
          <a:bodyPr/>
          <a:lstStyle>
            <a:lvl1pPr>
              <a:defRPr/>
            </a:lvl1pPr>
          </a:lstStyle>
          <a:p>
            <a:pPr>
              <a:defRPr/>
            </a:pPr>
            <a:fld id="{E2E9A3FF-5148-4A72-9974-B00852AAF902}" type="slidenum">
              <a:rPr lang="da-DK"/>
              <a:pPr>
                <a:defRPr/>
              </a:pPr>
              <a:t>‹#›</a:t>
            </a:fld>
            <a:endParaRPr lang="da-DK"/>
          </a:p>
        </p:txBody>
      </p:sp>
      <p:sp>
        <p:nvSpPr>
          <p:cNvPr id="8" name="Pladsholder til sidefod 4">
            <a:extLst>
              <a:ext uri="{FF2B5EF4-FFF2-40B4-BE49-F238E27FC236}">
                <a16:creationId xmlns:a16="http://schemas.microsoft.com/office/drawing/2014/main" id="{4B0234AE-410A-2B49-8D16-B914F0A94696}"/>
              </a:ext>
            </a:extLst>
          </p:cNvPr>
          <p:cNvSpPr>
            <a:spLocks noGrp="1"/>
          </p:cNvSpPr>
          <p:nvPr>
            <p:ph type="ftr" sz="quarter" idx="3"/>
          </p:nvPr>
        </p:nvSpPr>
        <p:spPr>
          <a:xfrm>
            <a:off x="838200" y="6356350"/>
            <a:ext cx="515000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r>
              <a:rPr lang="fr-CH" sz="1200" b="1" dirty="0">
                <a:solidFill>
                  <a:srgbClr val="230050"/>
                </a:solidFill>
                <a:latin typeface="Noto Sans SemBd" panose="020B0502040504020204" pitchFamily="34" charset="0"/>
              </a:rPr>
              <a:t>ILO </a:t>
            </a:r>
            <a:r>
              <a:rPr lang="fr-CH" sz="1200" b="1" dirty="0" err="1">
                <a:solidFill>
                  <a:srgbClr val="230050"/>
                </a:solidFill>
                <a:latin typeface="Noto Sans SemBd" panose="020B0502040504020204" pitchFamily="34" charset="0"/>
              </a:rPr>
              <a:t>Toolkit</a:t>
            </a:r>
            <a:r>
              <a:rPr lang="fr-CH" sz="1200" b="1" dirty="0">
                <a:solidFill>
                  <a:srgbClr val="230050"/>
                </a:solidFill>
                <a:latin typeface="Noto Sans SemBd" panose="020B0502040504020204" pitchFamily="34" charset="0"/>
              </a:rPr>
              <a:t> on </a:t>
            </a:r>
            <a:r>
              <a:rPr lang="fr-CH" sz="1200" b="1" dirty="0" err="1">
                <a:solidFill>
                  <a:srgbClr val="230050"/>
                </a:solidFill>
                <a:latin typeface="Noto Sans SemBd" panose="020B0502040504020204" pitchFamily="34" charset="0"/>
              </a:rPr>
              <a:t>Developing</a:t>
            </a:r>
            <a:r>
              <a:rPr lang="fr-CH" sz="1200" b="1" dirty="0">
                <a:solidFill>
                  <a:srgbClr val="230050"/>
                </a:solidFill>
                <a:latin typeface="Noto Sans SemBd" panose="020B0502040504020204" pitchFamily="34" charset="0"/>
              </a:rPr>
              <a:t> National Action Plans on </a:t>
            </a:r>
            <a:r>
              <a:rPr lang="fr-CH" sz="1200" b="1" dirty="0" err="1">
                <a:solidFill>
                  <a:srgbClr val="230050"/>
                </a:solidFill>
                <a:latin typeface="Noto Sans SemBd" panose="020B0502040504020204" pitchFamily="34" charset="0"/>
              </a:rPr>
              <a:t>Forced</a:t>
            </a:r>
            <a:r>
              <a:rPr lang="fr-CH" sz="1200" b="1" dirty="0">
                <a:solidFill>
                  <a:srgbClr val="230050"/>
                </a:solidFill>
                <a:latin typeface="Noto Sans SemBd" panose="020B0502040504020204" pitchFamily="34" charset="0"/>
              </a:rPr>
              <a:t> Labour</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ladsholder til titel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a-DK"/>
              <a:t>Klik for at redigere i master</a:t>
            </a:r>
          </a:p>
        </p:txBody>
      </p:sp>
      <p:sp>
        <p:nvSpPr>
          <p:cNvPr id="1027" name="Pladsholder til tekst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sidefod 4"/>
          <p:cNvSpPr>
            <a:spLocks noGrp="1"/>
          </p:cNvSpPr>
          <p:nvPr>
            <p:ph type="ftr" sz="quarter" idx="3"/>
          </p:nvPr>
        </p:nvSpPr>
        <p:spPr>
          <a:xfrm>
            <a:off x="838200" y="6356350"/>
            <a:ext cx="515000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r>
              <a:rPr lang="fr-CH" sz="1200" b="1" dirty="0">
                <a:solidFill>
                  <a:srgbClr val="230050"/>
                </a:solidFill>
                <a:latin typeface="Noto Sans SemBd" panose="020B0502040504020204" pitchFamily="34" charset="0"/>
              </a:rPr>
              <a:t>ILO </a:t>
            </a:r>
            <a:r>
              <a:rPr lang="fr-CH" sz="1200" b="1" dirty="0" err="1">
                <a:solidFill>
                  <a:srgbClr val="230050"/>
                </a:solidFill>
                <a:latin typeface="Noto Sans SemBd" panose="020B0502040504020204" pitchFamily="34" charset="0"/>
              </a:rPr>
              <a:t>Toolkit</a:t>
            </a:r>
            <a:r>
              <a:rPr lang="fr-CH" sz="1200" b="1" dirty="0">
                <a:solidFill>
                  <a:srgbClr val="230050"/>
                </a:solidFill>
                <a:latin typeface="Noto Sans SemBd" panose="020B0502040504020204" pitchFamily="34" charset="0"/>
              </a:rPr>
              <a:t> on </a:t>
            </a:r>
            <a:r>
              <a:rPr lang="fr-CH" sz="1200" b="1" dirty="0" err="1">
                <a:solidFill>
                  <a:srgbClr val="230050"/>
                </a:solidFill>
                <a:latin typeface="Noto Sans SemBd" panose="020B0502040504020204" pitchFamily="34" charset="0"/>
              </a:rPr>
              <a:t>Developing</a:t>
            </a:r>
            <a:r>
              <a:rPr lang="fr-CH" sz="1200" b="1" dirty="0">
                <a:solidFill>
                  <a:srgbClr val="230050"/>
                </a:solidFill>
                <a:latin typeface="Noto Sans SemBd" panose="020B0502040504020204" pitchFamily="34" charset="0"/>
              </a:rPr>
              <a:t> National Action Plans on </a:t>
            </a:r>
            <a:r>
              <a:rPr lang="fr-CH" sz="1200" b="1" dirty="0" err="1">
                <a:solidFill>
                  <a:srgbClr val="230050"/>
                </a:solidFill>
                <a:latin typeface="Noto Sans SemBd" panose="020B0502040504020204" pitchFamily="34" charset="0"/>
              </a:rPr>
              <a:t>Forced</a:t>
            </a:r>
            <a:r>
              <a:rPr lang="fr-CH" sz="1200" b="1" dirty="0">
                <a:solidFill>
                  <a:srgbClr val="230050"/>
                </a:solidFill>
                <a:latin typeface="Noto Sans SemBd" panose="020B0502040504020204" pitchFamily="34" charset="0"/>
              </a:rPr>
              <a:t> Labour</a:t>
            </a:r>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baseline="0" smtClean="0">
                <a:solidFill>
                  <a:srgbClr val="1E2DBE"/>
                </a:solidFill>
                <a:latin typeface="Noto Sans Light" panose="020B0402040504020204" pitchFamily="34" charset="0"/>
                <a:cs typeface="+mn-cs"/>
              </a:defRPr>
            </a:lvl1pPr>
          </a:lstStyle>
          <a:p>
            <a:pPr>
              <a:defRPr/>
            </a:pPr>
            <a:fld id="{E350A327-699C-44C8-B573-E12BE3BAB149}" type="slidenum">
              <a:rPr lang="da-DK" smtClean="0"/>
              <a:pPr>
                <a:defRPr/>
              </a:pPr>
              <a:t>‹#›</a:t>
            </a:fld>
            <a:endParaRPr lang="da-DK"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flbusiness.network/"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hemeOverride" Target="../theme/themeOverride1.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88B8CC7-84B8-CF42-9559-46BCDF79574A}"/>
              </a:ext>
            </a:extLst>
          </p:cNvPr>
          <p:cNvSpPr/>
          <p:nvPr/>
        </p:nvSpPr>
        <p:spPr>
          <a:xfrm>
            <a:off x="0" y="-55562"/>
            <a:ext cx="12192000" cy="6913562"/>
          </a:xfrm>
          <a:prstGeom prst="rect">
            <a:avLst/>
          </a:prstGeom>
          <a:solidFill>
            <a:srgbClr val="1E2D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337" name="Titel 1"/>
          <p:cNvSpPr>
            <a:spLocks noGrp="1"/>
          </p:cNvSpPr>
          <p:nvPr>
            <p:ph type="ctrTitle"/>
          </p:nvPr>
        </p:nvSpPr>
        <p:spPr>
          <a:xfrm>
            <a:off x="1524000" y="1493949"/>
            <a:ext cx="9547274" cy="1210614"/>
          </a:xfrm>
        </p:spPr>
        <p:txBody>
          <a:bodyPr/>
          <a:lstStyle/>
          <a:p>
            <a:pPr algn="l"/>
            <a:r>
              <a:rPr lang="es-x-mo-SDL" sz="2400" dirty="0">
                <a:solidFill>
                  <a:schemeClr val="bg1"/>
                </a:solidFill>
                <a:latin typeface="Noto Sans" panose="020B0502040504020204" pitchFamily="34" charset="0"/>
                <a:ea typeface="Noto Sans" panose="020B0502040504020204" pitchFamily="34" charset="0"/>
                <a:cs typeface="Noto Sans" panose="020B0502040504020204" pitchFamily="34" charset="0"/>
              </a:rPr>
              <a:t>Herramienta </a:t>
            </a:r>
            <a:r>
              <a:rPr lang="es-ES" sz="2400" dirty="0">
                <a:solidFill>
                  <a:schemeClr val="bg1"/>
                </a:solidFill>
                <a:latin typeface="Noto Sans" panose="020B0502040504020204" pitchFamily="34" charset="0"/>
                <a:ea typeface="Noto Sans" panose="020B0502040504020204" pitchFamily="34" charset="0"/>
                <a:cs typeface="Noto Sans" panose="020B0502040504020204" pitchFamily="34" charset="0"/>
              </a:rPr>
              <a:t>núm.</a:t>
            </a:r>
            <a:r>
              <a:rPr lang="es-x-mo-SDL" sz="2400" dirty="0">
                <a:solidFill>
                  <a:schemeClr val="bg1"/>
                </a:solidFill>
                <a:latin typeface="Noto Sans" panose="020B0502040504020204" pitchFamily="34" charset="0"/>
                <a:ea typeface="Noto Sans" panose="020B0502040504020204" pitchFamily="34" charset="0"/>
                <a:cs typeface="Noto Sans" panose="020B0502040504020204" pitchFamily="34" charset="0"/>
              </a:rPr>
              <a:t> </a:t>
            </a:r>
            <a:r>
              <a:rPr lang="fr-CH" sz="2400" dirty="0">
                <a:solidFill>
                  <a:schemeClr val="bg1"/>
                </a:solidFill>
                <a:latin typeface="Noto Sans" panose="020B0502040504020204" pitchFamily="34" charset="0"/>
                <a:ea typeface="Noto Sans" panose="020B0502040504020204" pitchFamily="34" charset="0"/>
                <a:cs typeface="Noto Sans" panose="020B0502040504020204" pitchFamily="34" charset="0"/>
              </a:rPr>
              <a:t>6</a:t>
            </a:r>
            <a:r>
              <a:rPr lang="da-DK" sz="2400" dirty="0">
                <a:solidFill>
                  <a:schemeClr val="bg1"/>
                </a:solidFill>
                <a:latin typeface="Noto Sans" panose="020B0502040504020204" pitchFamily="34" charset="0"/>
                <a:ea typeface="Noto Sans" panose="020B0502040504020204" pitchFamily="34" charset="0"/>
                <a:cs typeface="Noto Sans" panose="020B0502040504020204" pitchFamily="34" charset="0"/>
              </a:rPr>
              <a:t/>
            </a:r>
            <a:br>
              <a:rPr lang="da-DK" sz="2400" dirty="0">
                <a:solidFill>
                  <a:schemeClr val="bg1"/>
                </a:solidFill>
                <a:latin typeface="Noto Sans" panose="020B0502040504020204" pitchFamily="34" charset="0"/>
                <a:ea typeface="Noto Sans" panose="020B0502040504020204" pitchFamily="34" charset="0"/>
                <a:cs typeface="Noto Sans" panose="020B0502040504020204" pitchFamily="34" charset="0"/>
              </a:rPr>
            </a:br>
            <a:r>
              <a:rPr lang="es-ES" sz="2400" dirty="0">
                <a:solidFill>
                  <a:schemeClr val="bg1"/>
                </a:solidFill>
                <a:latin typeface="Noto Sans" panose="020B0502040504020204" pitchFamily="34" charset="0"/>
                <a:ea typeface="Noto Sans" panose="020B0502040504020204" pitchFamily="34" charset="0"/>
                <a:cs typeface="Noto Sans" panose="020B0502040504020204" pitchFamily="34" charset="0"/>
              </a:rPr>
              <a:t>El t</a:t>
            </a:r>
            <a:r>
              <a:rPr lang="es-x-mo-SDL" sz="2400" dirty="0">
                <a:solidFill>
                  <a:schemeClr val="bg1"/>
                </a:solidFill>
                <a:latin typeface="Noto Sans" panose="020B0502040504020204" pitchFamily="34" charset="0"/>
                <a:ea typeface="Noto Sans" panose="020B0502040504020204" pitchFamily="34" charset="0"/>
                <a:cs typeface="Noto Sans" panose="020B0502040504020204" pitchFamily="34" charset="0"/>
              </a:rPr>
              <a:t>rabajo forzoso y los Objetivos de Desarrollo Sostenible (ODS)</a:t>
            </a:r>
            <a:r>
              <a:rPr lang="da-DK" sz="1800" dirty="0">
                <a:solidFill>
                  <a:schemeClr val="bg1"/>
                </a:solidFill>
                <a:latin typeface="Noto Sans" panose="020B0502040504020204" pitchFamily="34" charset="0"/>
                <a:ea typeface="Noto Sans" panose="020B0502040504020204" pitchFamily="34" charset="0"/>
                <a:cs typeface="Noto Sans" panose="020B0502040504020204" pitchFamily="34" charset="0"/>
              </a:rPr>
              <a:t/>
            </a:r>
            <a:br>
              <a:rPr lang="da-DK" sz="1800" dirty="0">
                <a:solidFill>
                  <a:schemeClr val="bg1"/>
                </a:solidFill>
                <a:latin typeface="Noto Sans" panose="020B0502040504020204" pitchFamily="34" charset="0"/>
                <a:ea typeface="Noto Sans" panose="020B0502040504020204" pitchFamily="34" charset="0"/>
                <a:cs typeface="Noto Sans" panose="020B0502040504020204" pitchFamily="34" charset="0"/>
              </a:rPr>
            </a:br>
            <a:r>
              <a:rPr lang="es-x-mo-SDL" sz="1800" dirty="0">
                <a:solidFill>
                  <a:schemeClr val="bg1"/>
                </a:solidFill>
                <a:latin typeface="Noto Sans" panose="020B0502040504020204" pitchFamily="34" charset="0"/>
                <a:ea typeface="Noto Sans" panose="020B0502040504020204" pitchFamily="34" charset="0"/>
                <a:cs typeface="Noto Sans" panose="020B0502040504020204" pitchFamily="34" charset="0"/>
              </a:rPr>
              <a:t>Diapositivas comentadas (abrir en el modo de notas)</a:t>
            </a:r>
            <a:endParaRPr lang="da-DK" sz="1800" dirty="0">
              <a:solidFill>
                <a:schemeClr val="bg1"/>
              </a:solidFill>
              <a:latin typeface="Noto Sans" panose="020B0502040504020204" pitchFamily="34" charset="0"/>
              <a:ea typeface="Noto Sans" panose="020B0502040504020204" pitchFamily="34" charset="0"/>
              <a:cs typeface="Noto Sans" panose="020B0502040504020204" pitchFamily="34" charset="0"/>
            </a:endParaRPr>
          </a:p>
        </p:txBody>
      </p:sp>
      <p:pic>
        <p:nvPicPr>
          <p:cNvPr id="6" name="Image 5">
            <a:extLst>
              <a:ext uri="{FF2B5EF4-FFF2-40B4-BE49-F238E27FC236}">
                <a16:creationId xmlns:a16="http://schemas.microsoft.com/office/drawing/2014/main" id="{E608C50D-6443-DC4B-A79C-85D562A5A3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730" y="1355431"/>
            <a:ext cx="1458442" cy="1458442"/>
          </a:xfrm>
          <a:prstGeom prst="rect">
            <a:avLst/>
          </a:prstGeom>
        </p:spPr>
      </p:pic>
      <p:pic>
        <p:nvPicPr>
          <p:cNvPr id="7" name="Image 8">
            <a:extLst>
              <a:ext uri="{FF2B5EF4-FFF2-40B4-BE49-F238E27FC236}">
                <a16:creationId xmlns:a16="http://schemas.microsoft.com/office/drawing/2014/main" id="{AB1A2011-5A73-0448-941C-47AD6A3A4DB7}"/>
              </a:ext>
            </a:extLst>
          </p:cNvPr>
          <p:cNvPicPr>
            <a:picLocks noChangeAspect="1"/>
          </p:cNvPicPr>
          <p:nvPr/>
        </p:nvPicPr>
        <p:blipFill rotWithShape="1">
          <a:blip r:embed="rId4">
            <a:extLst>
              <a:ext uri="{28A0092B-C50C-407E-A947-70E740481C1C}">
                <a14:useLocalDpi xmlns:a14="http://schemas.microsoft.com/office/drawing/2010/main" val="0"/>
              </a:ext>
            </a:extLst>
          </a:blip>
          <a:srcRect l="13951" t="2228" r="50458" b="59159"/>
          <a:stretch/>
        </p:blipFill>
        <p:spPr>
          <a:xfrm>
            <a:off x="10777277" y="1435261"/>
            <a:ext cx="1226916" cy="133108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p:cNvSpPr>
            <a:spLocks noGrp="1"/>
          </p:cNvSpPr>
          <p:nvPr>
            <p:ph type="title"/>
          </p:nvPr>
        </p:nvSpPr>
        <p:spPr>
          <a:xfrm>
            <a:off x="838200" y="365126"/>
            <a:ext cx="9104290" cy="897618"/>
          </a:xfrm>
        </p:spPr>
        <p:txBody>
          <a:bodyPr/>
          <a:lstStyle/>
          <a:p>
            <a:r>
              <a:rPr lang="es-x-mo-SDL" sz="2400" dirty="0">
                <a:solidFill>
                  <a:srgbClr val="1E2DBE"/>
                </a:solidFill>
                <a:latin typeface="Overpass" pitchFamily="2" charset="77"/>
                <a:cs typeface="Times New Roman" panose="02020603050405020304" pitchFamily="18" charset="0"/>
              </a:rPr>
              <a:t>Otras </a:t>
            </a:r>
            <a:r>
              <a:rPr lang="fr-CH" sz="2400" dirty="0" err="1">
                <a:solidFill>
                  <a:srgbClr val="1E2DBE"/>
                </a:solidFill>
                <a:latin typeface="Overpass" pitchFamily="2" charset="77"/>
                <a:cs typeface="Times New Roman" panose="02020603050405020304" pitchFamily="18" charset="0"/>
              </a:rPr>
              <a:t>Metas</a:t>
            </a:r>
            <a:r>
              <a:rPr lang="es-x-mo-SDL" sz="2400" dirty="0">
                <a:solidFill>
                  <a:srgbClr val="1E2DBE"/>
                </a:solidFill>
                <a:latin typeface="Overpass" pitchFamily="2" charset="77"/>
                <a:cs typeface="Times New Roman" panose="02020603050405020304" pitchFamily="18" charset="0"/>
              </a:rPr>
              <a:t> pertinentes en el marco del ODS 8</a:t>
            </a:r>
            <a:endParaRPr lang="da-DK" sz="2400" dirty="0">
              <a:solidFill>
                <a:srgbClr val="1E2DBE"/>
              </a:solidFill>
              <a:latin typeface="Overpass" pitchFamily="2" charset="77"/>
              <a:cs typeface="Times New Roman" panose="02020603050405020304" pitchFamily="18" charset="0"/>
            </a:endParaRPr>
          </a:p>
        </p:txBody>
      </p:sp>
      <p:sp>
        <p:nvSpPr>
          <p:cNvPr id="5" name="Rectangle 4"/>
          <p:cNvSpPr/>
          <p:nvPr/>
        </p:nvSpPr>
        <p:spPr>
          <a:xfrm>
            <a:off x="838200" y="1262744"/>
            <a:ext cx="10661340" cy="4734629"/>
          </a:xfrm>
          <a:prstGeom prst="rect">
            <a:avLst/>
          </a:prstGeom>
        </p:spPr>
        <p:txBody>
          <a:bodyPr wrap="square">
            <a:spAutoFit/>
          </a:bodyPr>
          <a:lstStyle/>
          <a:p>
            <a:pPr marL="0" indent="0" fontAlgn="auto">
              <a:spcAft>
                <a:spcPts val="0"/>
              </a:spcAft>
              <a:buFont typeface="Arial" panose="020B0604020202020204" pitchFamily="34" charset="0"/>
              <a:buNone/>
              <a:defRPr/>
            </a:pPr>
            <a:r>
              <a:rPr lang="es-x-mo-SDL" sz="2000" b="1" dirty="0">
                <a:latin typeface="Noto Sans SemBd" panose="020B0502040504020204" pitchFamily="34" charset="0"/>
                <a:ea typeface="Noto Sans SemBd" panose="020B0502040504020204" pitchFamily="34" charset="0"/>
                <a:cs typeface="Noto Sans SemBd" panose="020B0502040504020204" pitchFamily="34" charset="0"/>
              </a:rPr>
              <a:t>8.3: </a:t>
            </a:r>
            <a:r>
              <a:rPr lang="es-x-mo-SDL" sz="2000" dirty="0">
                <a:latin typeface="Noto Sans" panose="020B0502040504020204" pitchFamily="34" charset="0"/>
                <a:ea typeface="Noto Sans" panose="020B0502040504020204" pitchFamily="34" charset="0"/>
                <a:cs typeface="Noto Sans" panose="020B0502040504020204" pitchFamily="34" charset="0"/>
              </a:rPr>
              <a:t>Promover políticas que apoyen las actividades productivas</a:t>
            </a:r>
            <a:r>
              <a:rPr lang="fr-CH" sz="2000" dirty="0">
                <a:latin typeface="Noto Sans" panose="020B0502040504020204" pitchFamily="34" charset="0"/>
                <a:ea typeface="Noto Sans" panose="020B0502040504020204" pitchFamily="34" charset="0"/>
                <a:cs typeface="Noto Sans" panose="020B0502040504020204" pitchFamily="34" charset="0"/>
              </a:rPr>
              <a:t>, </a:t>
            </a:r>
            <a:r>
              <a:rPr lang="es-x-mo-SDL" sz="2000" dirty="0">
                <a:latin typeface="Noto Sans" panose="020B0502040504020204" pitchFamily="34" charset="0"/>
                <a:ea typeface="Noto Sans" panose="020B0502040504020204" pitchFamily="34" charset="0"/>
                <a:cs typeface="Noto Sans" panose="020B0502040504020204" pitchFamily="34" charset="0"/>
              </a:rPr>
              <a:t>la creación </a:t>
            </a:r>
            <a:r>
              <a:rPr lang="es" sz="2000" dirty="0">
                <a:latin typeface="Noto Sans" panose="020B0502040504020204" pitchFamily="34" charset="0"/>
                <a:ea typeface="Noto Sans" panose="020B0502040504020204" pitchFamily="34" charset="0"/>
                <a:cs typeface="Noto Sans" panose="020B0502040504020204" pitchFamily="34" charset="0"/>
              </a:rPr>
              <a:t/>
            </a:r>
            <a:br>
              <a:rPr lang="es" sz="2000" dirty="0">
                <a:latin typeface="Noto Sans" panose="020B0502040504020204" pitchFamily="34" charset="0"/>
                <a:ea typeface="Noto Sans" panose="020B0502040504020204" pitchFamily="34" charset="0"/>
                <a:cs typeface="Noto Sans" panose="020B0502040504020204" pitchFamily="34" charset="0"/>
              </a:rPr>
            </a:br>
            <a:r>
              <a:rPr lang="es-x-mo-SDL" sz="2000" dirty="0">
                <a:latin typeface="Noto Sans" panose="020B0502040504020204" pitchFamily="34" charset="0"/>
                <a:ea typeface="Noto Sans" panose="020B0502040504020204" pitchFamily="34" charset="0"/>
                <a:cs typeface="Noto Sans" panose="020B0502040504020204" pitchFamily="34" charset="0"/>
              </a:rPr>
              <a:t>de puestos de trabajo decentes,</a:t>
            </a:r>
            <a:r>
              <a:rPr lang="fr-CH" sz="2000" dirty="0">
                <a:latin typeface="Noto Sans" panose="020B0502040504020204" pitchFamily="34" charset="0"/>
                <a:ea typeface="Noto Sans" panose="020B0502040504020204" pitchFamily="34" charset="0"/>
                <a:cs typeface="Noto Sans" panose="020B0502040504020204" pitchFamily="34" charset="0"/>
              </a:rPr>
              <a:t> y</a:t>
            </a:r>
            <a:r>
              <a:rPr lang="es-x-mo-SDL" sz="2000" dirty="0">
                <a:latin typeface="Noto Sans" panose="020B0502040504020204" pitchFamily="34" charset="0"/>
                <a:ea typeface="Noto Sans" panose="020B0502040504020204" pitchFamily="34" charset="0"/>
                <a:cs typeface="Noto Sans" panose="020B0502040504020204" pitchFamily="34" charset="0"/>
              </a:rPr>
              <a:t> el emprendimiento. </a:t>
            </a:r>
          </a:p>
          <a:p>
            <a:pPr marL="0" indent="0" fontAlgn="auto">
              <a:spcBef>
                <a:spcPts val="1000"/>
              </a:spcBef>
              <a:spcAft>
                <a:spcPts val="0"/>
              </a:spcAft>
              <a:buFont typeface="Arial" panose="020B0604020202020204" pitchFamily="34" charset="0"/>
              <a:buNone/>
              <a:defRPr/>
            </a:pPr>
            <a:r>
              <a:rPr lang="es-x-mo-SDL" sz="2000" b="1" dirty="0">
                <a:latin typeface="Noto Sans SemBd" panose="020B0502040504020204" pitchFamily="34" charset="0"/>
                <a:ea typeface="Noto Sans SemBd" panose="020B0502040504020204" pitchFamily="34" charset="0"/>
                <a:cs typeface="Noto Sans SemBd" panose="020B0502040504020204" pitchFamily="34" charset="0"/>
              </a:rPr>
              <a:t>8.4: </a:t>
            </a:r>
            <a:r>
              <a:rPr lang="es-x-mo-SDL" sz="2000" dirty="0">
                <a:latin typeface="Noto Sans" panose="020B0502040504020204" pitchFamily="34" charset="0"/>
                <a:ea typeface="Noto Sans" panose="020B0502040504020204" pitchFamily="34" charset="0"/>
                <a:cs typeface="Noto Sans" panose="020B0502040504020204" pitchFamily="34" charset="0"/>
              </a:rPr>
              <a:t>Procurar desvincular el crecimiento económico de la degradación del medio ambiente.</a:t>
            </a:r>
          </a:p>
          <a:p>
            <a:pPr marL="0" indent="0" fontAlgn="auto">
              <a:spcBef>
                <a:spcPts val="1000"/>
              </a:spcBef>
              <a:spcAft>
                <a:spcPts val="0"/>
              </a:spcAft>
              <a:buFont typeface="Arial" panose="020B0604020202020204" pitchFamily="34" charset="0"/>
              <a:buNone/>
              <a:defRPr/>
            </a:pPr>
            <a:r>
              <a:rPr lang="es-x-mo-SDL" sz="2000" b="1" dirty="0">
                <a:latin typeface="Noto Sans SemBd" panose="020B0502040504020204" pitchFamily="34" charset="0"/>
                <a:ea typeface="Noto Sans SemBd" panose="020B0502040504020204" pitchFamily="34" charset="0"/>
                <a:cs typeface="Noto Sans SemBd" panose="020B0502040504020204" pitchFamily="34" charset="0"/>
              </a:rPr>
              <a:t>8.5: </a:t>
            </a:r>
            <a:r>
              <a:rPr lang="es-x-mo-SDL" sz="2000" dirty="0">
                <a:latin typeface="Noto Sans" panose="020B0502040504020204" pitchFamily="34" charset="0"/>
                <a:ea typeface="Noto Sans" panose="020B0502040504020204" pitchFamily="34" charset="0"/>
                <a:cs typeface="Noto Sans" panose="020B0502040504020204" pitchFamily="34" charset="0"/>
              </a:rPr>
              <a:t>De aquí a 2030, lograr el empleo pleno y productivo y el trabajo decente para todas las mujeres y los hombres.</a:t>
            </a:r>
          </a:p>
          <a:p>
            <a:pPr fontAlgn="auto">
              <a:spcBef>
                <a:spcPts val="1000"/>
              </a:spcBef>
              <a:spcAft>
                <a:spcPts val="0"/>
              </a:spcAft>
              <a:defRPr/>
            </a:pPr>
            <a:r>
              <a:rPr lang="es-x-mo-SDL" sz="2000" b="1" dirty="0">
                <a:latin typeface="Noto Sans SemBd" panose="020B0502040504020204" pitchFamily="34" charset="0"/>
                <a:ea typeface="Noto Sans SemBd" panose="020B0502040504020204" pitchFamily="34" charset="0"/>
                <a:cs typeface="Noto Sans SemBd" panose="020B0502040504020204" pitchFamily="34" charset="0"/>
              </a:rPr>
              <a:t>8.6: </a:t>
            </a:r>
            <a:r>
              <a:rPr lang="es-x-mo-SDL" sz="2000" dirty="0">
                <a:latin typeface="Noto Sans" panose="020B0502040504020204" pitchFamily="34" charset="0"/>
                <a:ea typeface="Noto Sans" panose="020B0502040504020204" pitchFamily="34" charset="0"/>
                <a:cs typeface="Noto Sans" panose="020B0502040504020204" pitchFamily="34" charset="0"/>
              </a:rPr>
              <a:t>De aquí a 2020, reducir considerablemente la proporción de jóvenes que no están empleados y no cursan estudios ni reciben capacitación.</a:t>
            </a:r>
          </a:p>
          <a:p>
            <a:pPr fontAlgn="auto">
              <a:spcBef>
                <a:spcPts val="1000"/>
              </a:spcBef>
              <a:spcAft>
                <a:spcPts val="0"/>
              </a:spcAft>
              <a:defRPr/>
            </a:pPr>
            <a:r>
              <a:rPr lang="es-x-mo-SDL" sz="2000" b="1" dirty="0">
                <a:latin typeface="Noto Sans SemBd" panose="020B0502040504020204" pitchFamily="34" charset="0"/>
                <a:ea typeface="Noto Sans SemBd" panose="020B0502040504020204" pitchFamily="34" charset="0"/>
                <a:cs typeface="Noto Sans SemBd" panose="020B0502040504020204" pitchFamily="34" charset="0"/>
              </a:rPr>
              <a:t> 8.8: </a:t>
            </a:r>
            <a:r>
              <a:rPr lang="es-x-mo-SDL" sz="2000" dirty="0">
                <a:latin typeface="Noto Sans" panose="020B0502040504020204" pitchFamily="34" charset="0"/>
                <a:ea typeface="Noto Sans" panose="020B0502040504020204" pitchFamily="34" charset="0"/>
                <a:cs typeface="Noto Sans" panose="020B0502040504020204" pitchFamily="34" charset="0"/>
              </a:rPr>
              <a:t>Proteger los derechos laborales y promover un entorno de trabajo seguro y sin riesgos para todos los trabajadores, incluidos los trabajadores migrantes, en particular las mujeres migrantes y las personas con empleos precarios.</a:t>
            </a:r>
          </a:p>
          <a:p>
            <a:pPr marL="0" indent="0" fontAlgn="auto">
              <a:spcBef>
                <a:spcPts val="1000"/>
              </a:spcBef>
              <a:spcAft>
                <a:spcPts val="0"/>
              </a:spcAft>
              <a:buFont typeface="Arial" panose="020B0604020202020204" pitchFamily="34" charset="0"/>
              <a:buNone/>
              <a:defRPr/>
            </a:pPr>
            <a:r>
              <a:rPr lang="es-x-mo-SDL" sz="2000" b="1" dirty="0">
                <a:latin typeface="Noto Sans SemBd" panose="020B0502040504020204" pitchFamily="34" charset="0"/>
                <a:ea typeface="Noto Sans SemBd" panose="020B0502040504020204" pitchFamily="34" charset="0"/>
                <a:cs typeface="Noto Sans SemBd" panose="020B0502040504020204" pitchFamily="34" charset="0"/>
              </a:rPr>
              <a:t>8.10: </a:t>
            </a:r>
            <a:r>
              <a:rPr lang="es-x-mo-SDL" sz="2000" dirty="0">
                <a:latin typeface="Noto Sans" panose="020B0502040504020204" pitchFamily="34" charset="0"/>
                <a:ea typeface="Noto Sans" panose="020B0502040504020204" pitchFamily="34" charset="0"/>
                <a:cs typeface="Noto Sans" panose="020B0502040504020204" pitchFamily="34" charset="0"/>
              </a:rPr>
              <a:t>Fortalecer la capacidad de las instituciones financieras nacionales para fomentar y ampliar el acceso a los servicios bancarios, financieros y de seguros para todos.</a:t>
            </a:r>
          </a:p>
        </p:txBody>
      </p:sp>
      <p:sp>
        <p:nvSpPr>
          <p:cNvPr id="2" name="Espace réservé du numéro de diapositive 1"/>
          <p:cNvSpPr>
            <a:spLocks noGrp="1"/>
          </p:cNvSpPr>
          <p:nvPr>
            <p:ph type="sldNum" sz="quarter" idx="12"/>
          </p:nvPr>
        </p:nvSpPr>
        <p:spPr/>
        <p:txBody>
          <a:bodyPr/>
          <a:lstStyle/>
          <a:p>
            <a:pPr>
              <a:defRPr/>
            </a:pPr>
            <a:fld id="{5E10765B-CB95-447E-A37F-4A88F3D9E77A}" type="slidenum">
              <a:rPr lang="da-DK" smtClean="0"/>
              <a:pPr>
                <a:defRPr/>
              </a:pPr>
              <a:t>10</a:t>
            </a:fld>
            <a:endParaRPr lang="da-DK"/>
          </a:p>
        </p:txBody>
      </p:sp>
      <p:sp>
        <p:nvSpPr>
          <p:cNvPr id="7" name="Pladsholder til sidefod 4">
            <a:extLst>
              <a:ext uri="{FF2B5EF4-FFF2-40B4-BE49-F238E27FC236}">
                <a16:creationId xmlns:a16="http://schemas.microsoft.com/office/drawing/2014/main" id="{F6D64FB9-6AB6-2445-B475-4CDC8B172D24}"/>
              </a:ext>
            </a:extLst>
          </p:cNvPr>
          <p:cNvSpPr>
            <a:spLocks noGrp="1"/>
          </p:cNvSpPr>
          <p:nvPr>
            <p:ph type="ftr" sz="quarter" idx="3"/>
          </p:nvPr>
        </p:nvSpPr>
        <p:spPr>
          <a:xfrm>
            <a:off x="679172" y="6356350"/>
            <a:ext cx="7169428"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lgn="l"/>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Guía</a:t>
            </a:r>
            <a:r>
              <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 </a:t>
            </a:r>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practica</a:t>
            </a:r>
            <a:r>
              <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 para la </a:t>
            </a:r>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formulación</a:t>
            </a:r>
            <a:r>
              <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 de planes de </a:t>
            </a:r>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acción</a:t>
            </a:r>
            <a:r>
              <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 </a:t>
            </a:r>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nacionales</a:t>
            </a:r>
            <a:r>
              <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 contra el </a:t>
            </a:r>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trabajo</a:t>
            </a:r>
            <a:r>
              <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 </a:t>
            </a:r>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forzoso</a:t>
            </a:r>
            <a:endPar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endParaRPr>
          </a:p>
        </p:txBody>
      </p:sp>
      <p:pic>
        <p:nvPicPr>
          <p:cNvPr id="10" name="Image 9">
            <a:extLst>
              <a:ext uri="{FF2B5EF4-FFF2-40B4-BE49-F238E27FC236}">
                <a16:creationId xmlns:a16="http://schemas.microsoft.com/office/drawing/2014/main" id="{75522953-3582-464D-992D-E7DF15BA5F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8782" y="130610"/>
            <a:ext cx="1673218" cy="167321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72BFBBA2-4FF8-41E8-88DA-9474EA1A1A27}" type="slidenum">
              <a:rPr lang="da-DK" smtClean="0"/>
              <a:pPr>
                <a:defRPr/>
              </a:pPr>
              <a:t>11</a:t>
            </a:fld>
            <a:endParaRPr lang="da-DK"/>
          </a:p>
        </p:txBody>
      </p:sp>
      <p:sp>
        <p:nvSpPr>
          <p:cNvPr id="6" name="Pladsholder til sidefod 4">
            <a:extLst>
              <a:ext uri="{FF2B5EF4-FFF2-40B4-BE49-F238E27FC236}">
                <a16:creationId xmlns:a16="http://schemas.microsoft.com/office/drawing/2014/main" id="{6529BC57-DCEB-1742-BB6F-136A85D1908E}"/>
              </a:ext>
            </a:extLst>
          </p:cNvPr>
          <p:cNvSpPr>
            <a:spLocks noGrp="1"/>
          </p:cNvSpPr>
          <p:nvPr>
            <p:ph type="ftr" sz="quarter" idx="3"/>
          </p:nvPr>
        </p:nvSpPr>
        <p:spPr>
          <a:xfrm>
            <a:off x="679172" y="6356350"/>
            <a:ext cx="7169428"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lgn="l"/>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Guía</a:t>
            </a:r>
            <a:r>
              <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 </a:t>
            </a:r>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practica</a:t>
            </a:r>
            <a:r>
              <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 para la </a:t>
            </a:r>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formulación</a:t>
            </a:r>
            <a:r>
              <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 de planes de </a:t>
            </a:r>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acción</a:t>
            </a:r>
            <a:r>
              <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 </a:t>
            </a:r>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nacionales</a:t>
            </a:r>
            <a:r>
              <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 contra el </a:t>
            </a:r>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trabajo</a:t>
            </a:r>
            <a:r>
              <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 </a:t>
            </a:r>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forzoso</a:t>
            </a:r>
            <a:endPar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endParaRPr>
          </a:p>
        </p:txBody>
      </p:sp>
      <p:sp>
        <p:nvSpPr>
          <p:cNvPr id="9" name="Pladsholder til indhold 3">
            <a:extLst>
              <a:ext uri="{FF2B5EF4-FFF2-40B4-BE49-F238E27FC236}">
                <a16:creationId xmlns:a16="http://schemas.microsoft.com/office/drawing/2014/main" id="{8289C87C-3D0C-E24D-AB22-AA3A5A339C2D}"/>
              </a:ext>
            </a:extLst>
          </p:cNvPr>
          <p:cNvSpPr txBox="1">
            <a:spLocks/>
          </p:cNvSpPr>
          <p:nvPr/>
        </p:nvSpPr>
        <p:spPr bwMode="auto">
          <a:xfrm>
            <a:off x="5869214" y="1466395"/>
            <a:ext cx="5410200" cy="4889953"/>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defRPr/>
            </a:pPr>
            <a:r>
              <a:rPr lang="es-x-mo-SDL" sz="2200" dirty="0">
                <a:latin typeface="Noto Sans" panose="020B0502040504020204" pitchFamily="34" charset="0"/>
                <a:ea typeface="Noto Sans" panose="020B0502040504020204" pitchFamily="34" charset="0"/>
                <a:cs typeface="Noto Sans" panose="020B0502040504020204" pitchFamily="34" charset="0"/>
              </a:rPr>
              <a:t>La baja productividad, la escasez de recursos y la reducida capacidad de innovación pueden impulsar a los empleadores sin escrúpulos a utilizar el trabajo forzoso para aumentar sus beneficios. Esto, a su vez, puede dar lugar una espiral descendente hacia un entorno de competencia desleal.</a:t>
            </a:r>
          </a:p>
          <a:p>
            <a:pPr marL="0" indent="0" fontAlgn="auto">
              <a:spcAft>
                <a:spcPts val="0"/>
              </a:spcAft>
              <a:buNone/>
              <a:defRPr/>
            </a:pPr>
            <a:r>
              <a:rPr lang="es-x-mo-SDL" sz="2200" dirty="0">
                <a:latin typeface="Noto Sans" panose="020B0502040504020204" pitchFamily="34" charset="0"/>
                <a:ea typeface="Noto Sans" panose="020B0502040504020204" pitchFamily="34" charset="0"/>
                <a:cs typeface="Noto Sans" panose="020B0502040504020204" pitchFamily="34" charset="0"/>
              </a:rPr>
              <a:t>Los riesgos relativos a la reputación vinculados al trabajo forzoso y el trabajo infantil pueden amenazar la existencia misma de una industria o empresa.</a:t>
            </a:r>
          </a:p>
        </p:txBody>
      </p:sp>
      <p:pic>
        <p:nvPicPr>
          <p:cNvPr id="4" name="Image 3">
            <a:extLst>
              <a:ext uri="{FF2B5EF4-FFF2-40B4-BE49-F238E27FC236}">
                <a16:creationId xmlns:a16="http://schemas.microsoft.com/office/drawing/2014/main" id="{BBEAC51F-03F5-AB4E-A591-D097B78D61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198" y="1447800"/>
            <a:ext cx="4233649" cy="423364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72BFBBA2-4FF8-41E8-88DA-9474EA1A1A27}" type="slidenum">
              <a:rPr lang="da-DK" smtClean="0"/>
              <a:pPr>
                <a:defRPr/>
              </a:pPr>
              <a:t>12</a:t>
            </a:fld>
            <a:endParaRPr lang="da-DK"/>
          </a:p>
        </p:txBody>
      </p:sp>
      <p:sp>
        <p:nvSpPr>
          <p:cNvPr id="6" name="Pladsholder til sidefod 4">
            <a:extLst>
              <a:ext uri="{FF2B5EF4-FFF2-40B4-BE49-F238E27FC236}">
                <a16:creationId xmlns:a16="http://schemas.microsoft.com/office/drawing/2014/main" id="{3A25E425-A0D1-4841-A69A-92082C945400}"/>
              </a:ext>
            </a:extLst>
          </p:cNvPr>
          <p:cNvSpPr>
            <a:spLocks noGrp="1"/>
          </p:cNvSpPr>
          <p:nvPr>
            <p:ph type="ftr" sz="quarter" idx="3"/>
          </p:nvPr>
        </p:nvSpPr>
        <p:spPr>
          <a:xfrm>
            <a:off x="679172" y="6356350"/>
            <a:ext cx="7169428"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lgn="l"/>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Guía</a:t>
            </a:r>
            <a:r>
              <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 </a:t>
            </a:r>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practica</a:t>
            </a:r>
            <a:r>
              <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 para la </a:t>
            </a:r>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formulación</a:t>
            </a:r>
            <a:r>
              <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 de planes de </a:t>
            </a:r>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acción</a:t>
            </a:r>
            <a:r>
              <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 </a:t>
            </a:r>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nacionales</a:t>
            </a:r>
            <a:r>
              <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 contra el </a:t>
            </a:r>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trabajo</a:t>
            </a:r>
            <a:r>
              <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 </a:t>
            </a:r>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forzoso</a:t>
            </a:r>
            <a:endPar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endParaRPr>
          </a:p>
        </p:txBody>
      </p:sp>
      <p:sp>
        <p:nvSpPr>
          <p:cNvPr id="9" name="Pladsholder til indhold 3">
            <a:extLst>
              <a:ext uri="{FF2B5EF4-FFF2-40B4-BE49-F238E27FC236}">
                <a16:creationId xmlns:a16="http://schemas.microsoft.com/office/drawing/2014/main" id="{F630EA31-8158-F945-B18D-451F79566A08}"/>
              </a:ext>
            </a:extLst>
          </p:cNvPr>
          <p:cNvSpPr>
            <a:spLocks noGrp="1"/>
          </p:cNvSpPr>
          <p:nvPr>
            <p:ph sz="half" idx="2"/>
          </p:nvPr>
        </p:nvSpPr>
        <p:spPr>
          <a:xfrm>
            <a:off x="5967186" y="1466394"/>
            <a:ext cx="5399314" cy="4889956"/>
          </a:xfrm>
        </p:spPr>
        <p:txBody>
          <a:bodyPr rtlCol="0">
            <a:normAutofit/>
          </a:bodyPr>
          <a:lstStyle/>
          <a:p>
            <a:pPr marL="0" indent="0" fontAlgn="auto">
              <a:spcAft>
                <a:spcPts val="0"/>
              </a:spcAft>
              <a:buFont typeface="Arial" panose="020B0604020202020204" pitchFamily="34" charset="0"/>
              <a:buNone/>
              <a:defRPr/>
            </a:pPr>
            <a:r>
              <a:rPr lang="es-x-mo-SDL" sz="2200" dirty="0">
                <a:latin typeface="Overpass" pitchFamily="2" charset="77"/>
                <a:cs typeface="Times New Roman" panose="02020603050405020304" pitchFamily="18" charset="0"/>
              </a:rPr>
              <a:t>Los niños y los adultos de las minorías étnicas, las comunidades socialmente marginadas y los grupos discriminados, como los migrantes, corren un mayor riesgo de convertirse en víctimas del trabajo forzoso.</a:t>
            </a:r>
            <a:endParaRPr lang="en-GB" sz="2200" dirty="0">
              <a:latin typeface="Overpass" pitchFamily="2" charset="77"/>
              <a:cs typeface="Times New Roman" panose="02020603050405020304" pitchFamily="18" charset="0"/>
            </a:endParaRPr>
          </a:p>
          <a:p>
            <a:pPr marL="0" indent="0" fontAlgn="auto">
              <a:spcAft>
                <a:spcPts val="0"/>
              </a:spcAft>
              <a:buFont typeface="Arial" panose="020B0604020202020204" pitchFamily="34" charset="0"/>
              <a:buNone/>
              <a:defRPr/>
            </a:pPr>
            <a:r>
              <a:rPr lang="es-x-mo-SDL" sz="2200" dirty="0">
                <a:latin typeface="Overpass" pitchFamily="2" charset="77"/>
                <a:cs typeface="Times New Roman" panose="02020603050405020304" pitchFamily="18" charset="0"/>
              </a:rPr>
              <a:t>Además, el trabajo forzoso y el trabajo infantil refuerzan los patrones de desigualdad extrema.</a:t>
            </a:r>
          </a:p>
        </p:txBody>
      </p:sp>
      <p:pic>
        <p:nvPicPr>
          <p:cNvPr id="4" name="Image 3">
            <a:extLst>
              <a:ext uri="{FF2B5EF4-FFF2-40B4-BE49-F238E27FC236}">
                <a16:creationId xmlns:a16="http://schemas.microsoft.com/office/drawing/2014/main" id="{C12CF216-37A5-F849-8A5E-18F89510FD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500" y="1458686"/>
            <a:ext cx="4232106" cy="423210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72BFBBA2-4FF8-41E8-88DA-9474EA1A1A27}" type="slidenum">
              <a:rPr lang="da-DK" smtClean="0"/>
              <a:pPr>
                <a:defRPr/>
              </a:pPr>
              <a:t>13</a:t>
            </a:fld>
            <a:endParaRPr lang="da-DK"/>
          </a:p>
        </p:txBody>
      </p:sp>
      <p:sp>
        <p:nvSpPr>
          <p:cNvPr id="6" name="Pladsholder til sidefod 4">
            <a:extLst>
              <a:ext uri="{FF2B5EF4-FFF2-40B4-BE49-F238E27FC236}">
                <a16:creationId xmlns:a16="http://schemas.microsoft.com/office/drawing/2014/main" id="{3CC0D444-366B-A34A-B7FF-B2F5FF5A2FD2}"/>
              </a:ext>
            </a:extLst>
          </p:cNvPr>
          <p:cNvSpPr>
            <a:spLocks noGrp="1"/>
          </p:cNvSpPr>
          <p:nvPr>
            <p:ph type="ftr" sz="quarter" idx="3"/>
          </p:nvPr>
        </p:nvSpPr>
        <p:spPr>
          <a:xfrm>
            <a:off x="679172" y="6356350"/>
            <a:ext cx="7169428"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lgn="l"/>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Guía</a:t>
            </a:r>
            <a:r>
              <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 </a:t>
            </a:r>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practica</a:t>
            </a:r>
            <a:r>
              <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 para la </a:t>
            </a:r>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formulación</a:t>
            </a:r>
            <a:r>
              <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 de planes de </a:t>
            </a:r>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acción</a:t>
            </a:r>
            <a:r>
              <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 </a:t>
            </a:r>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nacionales</a:t>
            </a:r>
            <a:r>
              <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 contra el </a:t>
            </a:r>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trabajo</a:t>
            </a:r>
            <a:r>
              <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 </a:t>
            </a:r>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forzoso</a:t>
            </a:r>
            <a:endPar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endParaRPr>
          </a:p>
        </p:txBody>
      </p:sp>
      <p:sp>
        <p:nvSpPr>
          <p:cNvPr id="9" name="Pladsholder til indhold 3">
            <a:extLst>
              <a:ext uri="{FF2B5EF4-FFF2-40B4-BE49-F238E27FC236}">
                <a16:creationId xmlns:a16="http://schemas.microsoft.com/office/drawing/2014/main" id="{46D04514-E4BC-8149-9D65-F6067221C41A}"/>
              </a:ext>
            </a:extLst>
          </p:cNvPr>
          <p:cNvSpPr>
            <a:spLocks noGrp="1"/>
          </p:cNvSpPr>
          <p:nvPr>
            <p:ph sz="half" idx="2"/>
          </p:nvPr>
        </p:nvSpPr>
        <p:spPr>
          <a:xfrm>
            <a:off x="5985710" y="1466394"/>
            <a:ext cx="5249779" cy="4889955"/>
          </a:xfrm>
        </p:spPr>
        <p:txBody>
          <a:bodyPr rtlCol="0">
            <a:normAutofit/>
          </a:bodyPr>
          <a:lstStyle/>
          <a:p>
            <a:pPr marL="0" indent="0" fontAlgn="auto">
              <a:spcAft>
                <a:spcPts val="0"/>
              </a:spcAft>
              <a:buFont typeface="Arial" panose="020B0604020202020204" pitchFamily="34" charset="0"/>
              <a:buNone/>
              <a:defRPr/>
            </a:pPr>
            <a:r>
              <a:rPr lang="fr-CH" sz="2400" b="1" dirty="0" smtClean="0">
                <a:latin typeface="Overpass Light" pitchFamily="2" charset="77"/>
                <a:cs typeface="Times New Roman" panose="02020603050405020304" pitchFamily="18" charset="0"/>
              </a:rPr>
              <a:t>Meta </a:t>
            </a:r>
            <a:r>
              <a:rPr lang="es-x-mo-SDL" sz="2400" b="1" dirty="0" smtClean="0">
                <a:latin typeface="Overpass Light" pitchFamily="2" charset="77"/>
                <a:cs typeface="Times New Roman" panose="02020603050405020304" pitchFamily="18" charset="0"/>
              </a:rPr>
              <a:t>11.1 </a:t>
            </a:r>
            <a:r>
              <a:rPr lang="es-x-mo-SDL" sz="2400" b="1" dirty="0">
                <a:latin typeface="Overpass Light" pitchFamily="2" charset="77"/>
                <a:cs typeface="Times New Roman" panose="02020603050405020304" pitchFamily="18" charset="0"/>
              </a:rPr>
              <a:t>De aquí a 2030, asegurar el acceso de todas las personas a viviendas y servicios básicos adecuados, seguros y asequibles y mejorar los barrios marginales.</a:t>
            </a:r>
          </a:p>
          <a:p>
            <a:pPr marL="0" indent="0" fontAlgn="auto">
              <a:spcAft>
                <a:spcPts val="0"/>
              </a:spcAft>
              <a:buFont typeface="Arial" panose="020B0604020202020204" pitchFamily="34" charset="0"/>
              <a:buNone/>
              <a:defRPr/>
            </a:pPr>
            <a:r>
              <a:rPr lang="es-x-mo-SDL" sz="2400" dirty="0">
                <a:latin typeface="Overpass" pitchFamily="2" charset="77"/>
                <a:cs typeface="Times New Roman" panose="02020603050405020304" pitchFamily="18" charset="0"/>
              </a:rPr>
              <a:t>El acceso a una vivienda y servicios comunitarios seguros y asequibles es un elemento que contribuye a asegurar la resistencia de las familias y prevenir así el trabajo forzoso.</a:t>
            </a:r>
          </a:p>
        </p:txBody>
      </p:sp>
      <p:pic>
        <p:nvPicPr>
          <p:cNvPr id="4" name="Image 3" descr="Une image contenant table&#10;&#10;Description générée automatiquement">
            <a:extLst>
              <a:ext uri="{FF2B5EF4-FFF2-40B4-BE49-F238E27FC236}">
                <a16:creationId xmlns:a16="http://schemas.microsoft.com/office/drawing/2014/main" id="{2DD9CFA6-933D-2442-AF22-B924D57A25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198" y="1466394"/>
            <a:ext cx="4233649" cy="423364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72BFBBA2-4FF8-41E8-88DA-9474EA1A1A27}" type="slidenum">
              <a:rPr lang="da-DK" smtClean="0"/>
              <a:pPr>
                <a:defRPr/>
              </a:pPr>
              <a:t>14</a:t>
            </a:fld>
            <a:endParaRPr lang="da-DK"/>
          </a:p>
        </p:txBody>
      </p:sp>
      <p:sp>
        <p:nvSpPr>
          <p:cNvPr id="6" name="Pladsholder til sidefod 4">
            <a:extLst>
              <a:ext uri="{FF2B5EF4-FFF2-40B4-BE49-F238E27FC236}">
                <a16:creationId xmlns:a16="http://schemas.microsoft.com/office/drawing/2014/main" id="{9AD5936D-4244-7E43-AB5D-85923D062075}"/>
              </a:ext>
            </a:extLst>
          </p:cNvPr>
          <p:cNvSpPr>
            <a:spLocks noGrp="1"/>
          </p:cNvSpPr>
          <p:nvPr>
            <p:ph type="ftr" sz="quarter" idx="3"/>
          </p:nvPr>
        </p:nvSpPr>
        <p:spPr>
          <a:xfrm>
            <a:off x="679172" y="6356350"/>
            <a:ext cx="7169428"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lgn="l"/>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Guía</a:t>
            </a:r>
            <a:r>
              <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 </a:t>
            </a:r>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practica</a:t>
            </a:r>
            <a:r>
              <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 para la </a:t>
            </a:r>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formulación</a:t>
            </a:r>
            <a:r>
              <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 de planes de </a:t>
            </a:r>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acción</a:t>
            </a:r>
            <a:r>
              <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 </a:t>
            </a:r>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nacionales</a:t>
            </a:r>
            <a:r>
              <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 contra el </a:t>
            </a:r>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trabajo</a:t>
            </a:r>
            <a:r>
              <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 </a:t>
            </a:r>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forzoso</a:t>
            </a:r>
            <a:endPar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endParaRPr>
          </a:p>
        </p:txBody>
      </p:sp>
      <p:sp>
        <p:nvSpPr>
          <p:cNvPr id="9" name="Pladsholder til indhold 3">
            <a:extLst>
              <a:ext uri="{FF2B5EF4-FFF2-40B4-BE49-F238E27FC236}">
                <a16:creationId xmlns:a16="http://schemas.microsoft.com/office/drawing/2014/main" id="{1F24C4D2-2B9D-3C45-82DD-BBDD4A85D721}"/>
              </a:ext>
            </a:extLst>
          </p:cNvPr>
          <p:cNvSpPr txBox="1">
            <a:spLocks/>
          </p:cNvSpPr>
          <p:nvPr/>
        </p:nvSpPr>
        <p:spPr bwMode="auto">
          <a:xfrm>
            <a:off x="6117771" y="586609"/>
            <a:ext cx="5636694" cy="5441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x-mo-SDL" sz="2000" dirty="0">
                <a:latin typeface="Overpass" pitchFamily="2" charset="77"/>
                <a:cs typeface="Times New Roman" panose="02020603050405020304" pitchFamily="18" charset="0"/>
              </a:rPr>
              <a:t>El artículo 2</a:t>
            </a:r>
            <a:r>
              <a:rPr lang="es-ES" sz="2000" dirty="0">
                <a:latin typeface="Overpass" pitchFamily="2" charset="77"/>
                <a:cs typeface="Times New Roman" panose="02020603050405020304" pitchFamily="18" charset="0"/>
              </a:rPr>
              <a:t>.</a:t>
            </a:r>
            <a:r>
              <a:rPr lang="es-x-mo-SDL" sz="2000" dirty="0">
                <a:latin typeface="Overpass" pitchFamily="2" charset="77"/>
                <a:cs typeface="Times New Roman" panose="02020603050405020304" pitchFamily="18" charset="0"/>
              </a:rPr>
              <a:t>e) del Protocolo de la OIT sobre el trabajo forzoso insta a los países a que adopten medidas para apoyar la debida diligencia tanto en el sector público como en </a:t>
            </a:r>
            <a:r>
              <a:rPr lang="es-ES" sz="2000" dirty="0">
                <a:latin typeface="Overpass" pitchFamily="2" charset="77"/>
                <a:cs typeface="Times New Roman" panose="02020603050405020304" pitchFamily="18" charset="0"/>
              </a:rPr>
              <a:t>el </a:t>
            </a:r>
            <a:r>
              <a:rPr lang="es-x-mo-SDL" sz="2000" dirty="0">
                <a:latin typeface="Overpass" pitchFamily="2" charset="77"/>
                <a:cs typeface="Times New Roman" panose="02020603050405020304" pitchFamily="18" charset="0"/>
              </a:rPr>
              <a:t>privado.</a:t>
            </a:r>
          </a:p>
          <a:p>
            <a:pPr marL="0" indent="0">
              <a:buNone/>
            </a:pPr>
            <a:r>
              <a:rPr lang="es-x-mo-SDL" sz="2000" dirty="0">
                <a:latin typeface="Overpass" pitchFamily="2" charset="77"/>
                <a:cs typeface="Times New Roman" panose="02020603050405020304" pitchFamily="18" charset="0"/>
              </a:rPr>
              <a:t>Las empresas sin escrúpulos que utilizan el trabajo forzoso están cada vez más expuestas al menoscabo de su reputación, a sanciones comerciales y, en última instancia, a pérdidas económicas. </a:t>
            </a:r>
          </a:p>
          <a:p>
            <a:pPr marL="0" indent="0">
              <a:buNone/>
            </a:pPr>
            <a:r>
              <a:rPr lang="es-x-mo-SDL" sz="2000" dirty="0">
                <a:latin typeface="Overpass" pitchFamily="2" charset="77"/>
                <a:cs typeface="Times New Roman" panose="02020603050405020304" pitchFamily="18" charset="0"/>
              </a:rPr>
              <a:t>Es importante que las personas se interroguen sobre la forma en que se produce lo que consumen, tanto en las cadenas mundiales de suministro como en las nacionales, no solo en cuanto a la protección del medio ambiente, sino también con respecto a si los trabajadores reciben un trato equitativo.</a:t>
            </a:r>
            <a:endParaRPr lang="en-GB" sz="2000" dirty="0">
              <a:latin typeface="Overpass" pitchFamily="2" charset="77"/>
              <a:cs typeface="Times New Roman" panose="02020603050405020304" pitchFamily="18" charset="0"/>
            </a:endParaRPr>
          </a:p>
          <a:p>
            <a:pPr marL="0" indent="0">
              <a:buNone/>
            </a:pPr>
            <a:r>
              <a:rPr lang="es-x-mo-SDL" sz="2000" dirty="0">
                <a:latin typeface="Overpass" pitchFamily="2" charset="77"/>
                <a:cs typeface="Times New Roman" panose="02020603050405020304" pitchFamily="18" charset="0"/>
              </a:rPr>
              <a:t>Véase también el sitio web de la </a:t>
            </a:r>
            <a:r>
              <a:rPr lang="es-x-mo-SDL" sz="2000" dirty="0">
                <a:latin typeface="Overpass" pitchFamily="2" charset="77"/>
                <a:cs typeface="Times New Roman" panose="02020603050405020304" pitchFamily="18" charset="0"/>
                <a:hlinkClick r:id="rId3"/>
              </a:rPr>
              <a:t>Red mundial de empresas sobre trabajo forzoso</a:t>
            </a:r>
            <a:r>
              <a:rPr lang="es-x-mo-SDL" sz="2000" dirty="0">
                <a:latin typeface="Overpass" pitchFamily="2" charset="77"/>
                <a:cs typeface="Times New Roman" panose="02020603050405020304" pitchFamily="18" charset="0"/>
              </a:rPr>
              <a:t>.</a:t>
            </a:r>
          </a:p>
        </p:txBody>
      </p:sp>
      <p:pic>
        <p:nvPicPr>
          <p:cNvPr id="4" name="Image 3" descr="Une image contenant texte&#10;&#10;Description générée automatiquement">
            <a:extLst>
              <a:ext uri="{FF2B5EF4-FFF2-40B4-BE49-F238E27FC236}">
                <a16:creationId xmlns:a16="http://schemas.microsoft.com/office/drawing/2014/main" id="{26E94D08-A14E-624D-BAF1-F0B6C14FAD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1467118"/>
            <a:ext cx="4233650" cy="423365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72BFBBA2-4FF8-41E8-88DA-9474EA1A1A27}" type="slidenum">
              <a:rPr lang="da-DK" smtClean="0"/>
              <a:pPr>
                <a:defRPr/>
              </a:pPr>
              <a:t>15</a:t>
            </a:fld>
            <a:endParaRPr lang="da-DK"/>
          </a:p>
        </p:txBody>
      </p:sp>
      <p:sp>
        <p:nvSpPr>
          <p:cNvPr id="6" name="Pladsholder til sidefod 4">
            <a:extLst>
              <a:ext uri="{FF2B5EF4-FFF2-40B4-BE49-F238E27FC236}">
                <a16:creationId xmlns:a16="http://schemas.microsoft.com/office/drawing/2014/main" id="{3FD8E646-DCCD-D344-B4CD-5BACA5E14B15}"/>
              </a:ext>
            </a:extLst>
          </p:cNvPr>
          <p:cNvSpPr>
            <a:spLocks noGrp="1"/>
          </p:cNvSpPr>
          <p:nvPr>
            <p:ph type="ftr" sz="quarter" idx="3"/>
          </p:nvPr>
        </p:nvSpPr>
        <p:spPr>
          <a:xfrm>
            <a:off x="679172" y="6356350"/>
            <a:ext cx="7169428"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lgn="l"/>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Guía</a:t>
            </a:r>
            <a:r>
              <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 </a:t>
            </a:r>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practica</a:t>
            </a:r>
            <a:r>
              <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 para la </a:t>
            </a:r>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formulación</a:t>
            </a:r>
            <a:r>
              <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 de planes de </a:t>
            </a:r>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acción</a:t>
            </a:r>
            <a:r>
              <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 </a:t>
            </a:r>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nacionales</a:t>
            </a:r>
            <a:r>
              <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 contra el </a:t>
            </a:r>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trabajo</a:t>
            </a:r>
            <a:r>
              <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 </a:t>
            </a:r>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forzoso</a:t>
            </a:r>
            <a:endPar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endParaRPr>
          </a:p>
        </p:txBody>
      </p:sp>
      <p:sp>
        <p:nvSpPr>
          <p:cNvPr id="9" name="Pladsholder til indhold 3">
            <a:extLst>
              <a:ext uri="{FF2B5EF4-FFF2-40B4-BE49-F238E27FC236}">
                <a16:creationId xmlns:a16="http://schemas.microsoft.com/office/drawing/2014/main" id="{287FA6DC-AF14-EC4D-BADB-109E1B20AC25}"/>
              </a:ext>
            </a:extLst>
          </p:cNvPr>
          <p:cNvSpPr txBox="1">
            <a:spLocks/>
          </p:cNvSpPr>
          <p:nvPr/>
        </p:nvSpPr>
        <p:spPr bwMode="auto">
          <a:xfrm>
            <a:off x="6096000" y="1466394"/>
            <a:ext cx="5399314" cy="42336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x-mo-SDL" sz="2200" dirty="0">
                <a:latin typeface="Overpass" pitchFamily="2" charset="77"/>
                <a:cs typeface="Times New Roman" panose="02020603050405020304" pitchFamily="18" charset="0"/>
              </a:rPr>
              <a:t>El cambio climático, los desastres naturales, la inseguridad alimentaria y el agotamiento de los recursos de los hogares hacen que las personas sean más vulnerables a la explotación y</a:t>
            </a:r>
            <a:r>
              <a:rPr lang="es-ES" sz="2200" dirty="0">
                <a:latin typeface="Overpass" pitchFamily="2" charset="77"/>
                <a:cs typeface="Times New Roman" panose="02020603050405020304" pitchFamily="18" charset="0"/>
              </a:rPr>
              <a:t> al </a:t>
            </a:r>
            <a:r>
              <a:rPr lang="es-x-mo-SDL" sz="2200" dirty="0">
                <a:latin typeface="Overpass" pitchFamily="2" charset="77"/>
                <a:cs typeface="Times New Roman" panose="02020603050405020304" pitchFamily="18" charset="0"/>
              </a:rPr>
              <a:t>trabajo forzoso.</a:t>
            </a:r>
            <a:endParaRPr lang="en-GB" sz="2200" dirty="0">
              <a:latin typeface="Overpass" pitchFamily="2" charset="77"/>
              <a:cs typeface="Times New Roman" panose="02020603050405020304" pitchFamily="18" charset="0"/>
            </a:endParaRPr>
          </a:p>
          <a:p>
            <a:pPr marL="0" indent="0">
              <a:buNone/>
            </a:pPr>
            <a:r>
              <a:rPr lang="es-x-mo-SDL" sz="2200" dirty="0">
                <a:latin typeface="Overpass" pitchFamily="2" charset="77"/>
                <a:cs typeface="Times New Roman" panose="02020603050405020304" pitchFamily="18" charset="0"/>
              </a:rPr>
              <a:t>Además, el trabajo forzoso también puede estar directamente relacionado con delitos ambientales: el trabajo forzoso se utiliza ampliamente en las actividades de deforestación, así como en la pesca ilegal.</a:t>
            </a:r>
          </a:p>
        </p:txBody>
      </p:sp>
      <p:pic>
        <p:nvPicPr>
          <p:cNvPr id="4" name="Image 3">
            <a:extLst>
              <a:ext uri="{FF2B5EF4-FFF2-40B4-BE49-F238E27FC236}">
                <a16:creationId xmlns:a16="http://schemas.microsoft.com/office/drawing/2014/main" id="{7F6F2E5F-1AD8-024D-ABDB-F0806CFD42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199" y="1466394"/>
            <a:ext cx="4233649" cy="423364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defRPr/>
            </a:pPr>
            <a:fld id="{72BFBBA2-4FF8-41E8-88DA-9474EA1A1A27}" type="slidenum">
              <a:rPr lang="da-DK" smtClean="0"/>
              <a:pPr>
                <a:defRPr/>
              </a:pPr>
              <a:t>16</a:t>
            </a:fld>
            <a:endParaRPr lang="da-DK"/>
          </a:p>
        </p:txBody>
      </p:sp>
      <p:sp>
        <p:nvSpPr>
          <p:cNvPr id="8" name="Pladsholder til sidefod 4">
            <a:extLst>
              <a:ext uri="{FF2B5EF4-FFF2-40B4-BE49-F238E27FC236}">
                <a16:creationId xmlns:a16="http://schemas.microsoft.com/office/drawing/2014/main" id="{45F8FCA9-C0F1-1043-93C1-66C782B884F5}"/>
              </a:ext>
            </a:extLst>
          </p:cNvPr>
          <p:cNvSpPr>
            <a:spLocks noGrp="1"/>
          </p:cNvSpPr>
          <p:nvPr>
            <p:ph type="ftr" sz="quarter" idx="3"/>
          </p:nvPr>
        </p:nvSpPr>
        <p:spPr>
          <a:xfrm>
            <a:off x="679172" y="6356350"/>
            <a:ext cx="7169428"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lgn="l"/>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Guía</a:t>
            </a:r>
            <a:r>
              <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 </a:t>
            </a:r>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practica</a:t>
            </a:r>
            <a:r>
              <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 para la </a:t>
            </a:r>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formulación</a:t>
            </a:r>
            <a:r>
              <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 de planes de </a:t>
            </a:r>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acción</a:t>
            </a:r>
            <a:r>
              <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 </a:t>
            </a:r>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nacionales</a:t>
            </a:r>
            <a:r>
              <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 contra el </a:t>
            </a:r>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trabajo</a:t>
            </a:r>
            <a:r>
              <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 </a:t>
            </a:r>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forzoso</a:t>
            </a:r>
            <a:endPar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endParaRPr>
          </a:p>
        </p:txBody>
      </p:sp>
      <p:sp>
        <p:nvSpPr>
          <p:cNvPr id="13" name="Title 5">
            <a:extLst>
              <a:ext uri="{FF2B5EF4-FFF2-40B4-BE49-F238E27FC236}">
                <a16:creationId xmlns:a16="http://schemas.microsoft.com/office/drawing/2014/main" id="{4D136C83-2F25-B64C-8F2F-B2EB86F37FC3}"/>
              </a:ext>
            </a:extLst>
          </p:cNvPr>
          <p:cNvSpPr txBox="1">
            <a:spLocks/>
          </p:cNvSpPr>
          <p:nvPr/>
        </p:nvSpPr>
        <p:spPr bwMode="auto">
          <a:xfrm>
            <a:off x="4240030" y="1466394"/>
            <a:ext cx="7113772" cy="353051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nSpc>
                <a:spcPct val="100000"/>
              </a:lnSpc>
              <a:spcBef>
                <a:spcPct val="30000"/>
              </a:spcBef>
              <a:defRPr/>
            </a:pPr>
            <a:r>
              <a:rPr lang="es-x-mo-SDL" sz="2200" dirty="0">
                <a:latin typeface="Overpass" pitchFamily="2" charset="77"/>
                <a:cs typeface="Times New Roman" panose="02020603050405020304" pitchFamily="18" charset="0"/>
              </a:rPr>
              <a:t>La deforestación, la erosión del suelo y otros agotamientos de los recursos naturales provocados por el hombre amenazan los medios de subsistencia de las personas, lo que hace que sean más vulnerables al trabajo forzoso.</a:t>
            </a:r>
            <a:br>
              <a:rPr lang="es-x-mo-SDL" sz="2200" dirty="0">
                <a:latin typeface="Overpass" pitchFamily="2" charset="77"/>
                <a:cs typeface="Times New Roman" panose="02020603050405020304" pitchFamily="18" charset="0"/>
              </a:rPr>
            </a:br>
            <a:r>
              <a:rPr lang="es-x-mo-SDL" sz="2200" dirty="0">
                <a:latin typeface="Overpass" pitchFamily="2" charset="77"/>
                <a:cs typeface="Times New Roman" panose="02020603050405020304" pitchFamily="18" charset="0"/>
              </a:rPr>
              <a:t/>
            </a:r>
            <a:br>
              <a:rPr lang="es-x-mo-SDL" sz="2200" dirty="0">
                <a:latin typeface="Overpass" pitchFamily="2" charset="77"/>
                <a:cs typeface="Times New Roman" panose="02020603050405020304" pitchFamily="18" charset="0"/>
              </a:rPr>
            </a:br>
            <a:r>
              <a:rPr lang="es-x-mo-SDL" sz="2200" dirty="0">
                <a:latin typeface="Overpass" pitchFamily="2" charset="77"/>
                <a:cs typeface="Times New Roman" panose="02020603050405020304" pitchFamily="18" charset="0"/>
              </a:rPr>
              <a:t>La industria pesquera mundial ilustra los vínculos entre la preservación de los recursos naturales y los derechos laborales: la pesca excesiva ha provocado el agotamiento de las reservas pesqueras y los pescadores ribereños ya no pueden ganarse su propio sustento. Estas personas se vuelven vulnerables a la trata de personas y al trabajo forzoso a bordo de los enormes barcos de la industria pesquera mundial.</a:t>
            </a:r>
            <a:endParaRPr lang="en-GB" sz="2200" dirty="0">
              <a:latin typeface="Overpass" pitchFamily="2" charset="77"/>
              <a:ea typeface="Noto Sans" panose="020B0502040504020204" pitchFamily="34" charset="0"/>
              <a:cs typeface="Noto Sans" panose="020B0502040504020204" pitchFamily="34" charset="0"/>
            </a:endParaRPr>
          </a:p>
        </p:txBody>
      </p:sp>
      <p:pic>
        <p:nvPicPr>
          <p:cNvPr id="4" name="Image 3">
            <a:extLst>
              <a:ext uri="{FF2B5EF4-FFF2-40B4-BE49-F238E27FC236}">
                <a16:creationId xmlns:a16="http://schemas.microsoft.com/office/drawing/2014/main" id="{62CE0A38-EF47-DD40-B18F-2B27274614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198" y="2562596"/>
            <a:ext cx="1876695" cy="1876695"/>
          </a:xfrm>
          <a:prstGeom prst="rect">
            <a:avLst/>
          </a:prstGeom>
        </p:spPr>
      </p:pic>
      <p:pic>
        <p:nvPicPr>
          <p:cNvPr id="6" name="Image 5">
            <a:extLst>
              <a:ext uri="{FF2B5EF4-FFF2-40B4-BE49-F238E27FC236}">
                <a16:creationId xmlns:a16="http://schemas.microsoft.com/office/drawing/2014/main" id="{72E07252-B359-BC47-9BF4-BA47788166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3907" y="1466394"/>
            <a:ext cx="1569049" cy="156904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72BFBBA2-4FF8-41E8-88DA-9474EA1A1A27}" type="slidenum">
              <a:rPr lang="da-DK" smtClean="0"/>
              <a:pPr>
                <a:defRPr/>
              </a:pPr>
              <a:t>17</a:t>
            </a:fld>
            <a:endParaRPr lang="da-DK"/>
          </a:p>
        </p:txBody>
      </p:sp>
      <p:sp>
        <p:nvSpPr>
          <p:cNvPr id="8" name="Pladsholder til sidefod 4">
            <a:extLst>
              <a:ext uri="{FF2B5EF4-FFF2-40B4-BE49-F238E27FC236}">
                <a16:creationId xmlns:a16="http://schemas.microsoft.com/office/drawing/2014/main" id="{CC7729F7-00AE-464A-9142-0DB6E3AB2B4C}"/>
              </a:ext>
            </a:extLst>
          </p:cNvPr>
          <p:cNvSpPr>
            <a:spLocks noGrp="1"/>
          </p:cNvSpPr>
          <p:nvPr>
            <p:ph type="ftr" sz="quarter" idx="3"/>
          </p:nvPr>
        </p:nvSpPr>
        <p:spPr>
          <a:xfrm>
            <a:off x="679172" y="6356350"/>
            <a:ext cx="7169428"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lgn="l"/>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Guía</a:t>
            </a:r>
            <a:r>
              <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 </a:t>
            </a:r>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practica</a:t>
            </a:r>
            <a:r>
              <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 para la </a:t>
            </a:r>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formulación</a:t>
            </a:r>
            <a:r>
              <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 de planes de </a:t>
            </a:r>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acción</a:t>
            </a:r>
            <a:r>
              <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 </a:t>
            </a:r>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nacionales</a:t>
            </a:r>
            <a:r>
              <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 contra el </a:t>
            </a:r>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trabajo</a:t>
            </a:r>
            <a:r>
              <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 </a:t>
            </a:r>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forzoso</a:t>
            </a:r>
            <a:endPar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endParaRPr>
          </a:p>
        </p:txBody>
      </p:sp>
      <p:sp>
        <p:nvSpPr>
          <p:cNvPr id="10" name="Pladsholder til indhold 3">
            <a:extLst>
              <a:ext uri="{FF2B5EF4-FFF2-40B4-BE49-F238E27FC236}">
                <a16:creationId xmlns:a16="http://schemas.microsoft.com/office/drawing/2014/main" id="{1225048B-D25B-8C4B-848E-6CD34367170C}"/>
              </a:ext>
            </a:extLst>
          </p:cNvPr>
          <p:cNvSpPr>
            <a:spLocks noGrp="1"/>
          </p:cNvSpPr>
          <p:nvPr>
            <p:ph sz="half" idx="2"/>
          </p:nvPr>
        </p:nvSpPr>
        <p:spPr>
          <a:xfrm>
            <a:off x="4219072" y="386373"/>
            <a:ext cx="7682875" cy="3471277"/>
          </a:xfrm>
        </p:spPr>
        <p:txBody>
          <a:bodyPr rtlCol="0">
            <a:noAutofit/>
          </a:bodyPr>
          <a:lstStyle/>
          <a:p>
            <a:pPr marL="0" indent="0" fontAlgn="auto">
              <a:spcAft>
                <a:spcPts val="0"/>
              </a:spcAft>
              <a:buNone/>
              <a:defRPr/>
            </a:pPr>
            <a:r>
              <a:rPr lang="es-x-mo-SDL" sz="2000" b="1" dirty="0">
                <a:latin typeface="Overpass Light" pitchFamily="2" charset="77"/>
                <a:cs typeface="Times New Roman" panose="02020603050405020304" pitchFamily="18" charset="0"/>
              </a:rPr>
              <a:t>Objetivo 16.1: </a:t>
            </a:r>
            <a:r>
              <a:rPr lang="es-x-mo-SDL" sz="2000" dirty="0">
                <a:latin typeface="Overpass" pitchFamily="2" charset="77"/>
                <a:cs typeface="Times New Roman" panose="02020603050405020304" pitchFamily="18" charset="0"/>
              </a:rPr>
              <a:t>Reducir significativamente todas las formas de violencia.</a:t>
            </a:r>
          </a:p>
          <a:p>
            <a:pPr marL="0" indent="0" fontAlgn="auto">
              <a:spcAft>
                <a:spcPts val="0"/>
              </a:spcAft>
              <a:buNone/>
              <a:defRPr/>
            </a:pPr>
            <a:r>
              <a:rPr lang="es-x-mo-SDL" sz="2000" b="1" dirty="0">
                <a:latin typeface="Overpass Light" pitchFamily="2" charset="77"/>
                <a:cs typeface="Times New Roman" panose="02020603050405020304" pitchFamily="18" charset="0"/>
              </a:rPr>
              <a:t>Objetivo 16.2: </a:t>
            </a:r>
            <a:r>
              <a:rPr lang="es-x-mo-SDL" sz="2000" dirty="0">
                <a:latin typeface="Overpass" pitchFamily="2" charset="77"/>
                <a:cs typeface="Times New Roman" panose="02020603050405020304" pitchFamily="18" charset="0"/>
              </a:rPr>
              <a:t>Poner fin al maltrato, la explotación, la trata y todas las formas de violencia y tortura contra los niños.</a:t>
            </a:r>
          </a:p>
          <a:p>
            <a:pPr marL="0" indent="0" fontAlgn="auto">
              <a:spcAft>
                <a:spcPts val="0"/>
              </a:spcAft>
              <a:buNone/>
              <a:defRPr/>
            </a:pPr>
            <a:r>
              <a:rPr lang="es-x-mo-SDL" sz="2000" b="1" dirty="0">
                <a:latin typeface="Overpass Light" pitchFamily="2" charset="77"/>
                <a:cs typeface="Times New Roman" panose="02020603050405020304" pitchFamily="18" charset="0"/>
              </a:rPr>
              <a:t>Objetivo 16.3: </a:t>
            </a:r>
            <a:r>
              <a:rPr lang="es-x-mo-SDL" sz="2000" dirty="0">
                <a:latin typeface="Overpass" pitchFamily="2" charset="77"/>
                <a:cs typeface="Times New Roman" panose="02020603050405020304" pitchFamily="18" charset="0"/>
              </a:rPr>
              <a:t>Promover el estado de derecho en los planos nacional e internacional y garantizar la igualdad de acceso a la justicia para todos.</a:t>
            </a:r>
          </a:p>
          <a:p>
            <a:pPr marL="0" indent="0" fontAlgn="auto">
              <a:spcAft>
                <a:spcPts val="0"/>
              </a:spcAft>
              <a:buNone/>
              <a:defRPr/>
            </a:pPr>
            <a:r>
              <a:rPr lang="es-x-mo-SDL" sz="2000" b="1" dirty="0">
                <a:latin typeface="Overpass Light" pitchFamily="2" charset="77"/>
                <a:cs typeface="Times New Roman" panose="02020603050405020304" pitchFamily="18" charset="0"/>
              </a:rPr>
              <a:t>Objetivo 16.4: </a:t>
            </a:r>
            <a:r>
              <a:rPr lang="es-x-mo-SDL" sz="2000" dirty="0">
                <a:latin typeface="Overpass" pitchFamily="2" charset="77"/>
                <a:cs typeface="Times New Roman" panose="02020603050405020304" pitchFamily="18" charset="0"/>
              </a:rPr>
              <a:t>De aquí a 2030, reducir significativamente las corrientes financieras y de armas ilícitas, fortalecer la recuperación y devolución de los activos robados y luchar contra todas las formas de delincuencia organizada.</a:t>
            </a:r>
          </a:p>
          <a:p>
            <a:pPr marL="0" indent="0" fontAlgn="auto">
              <a:spcAft>
                <a:spcPts val="0"/>
              </a:spcAft>
              <a:buNone/>
              <a:defRPr/>
            </a:pPr>
            <a:r>
              <a:rPr lang="es-x-mo-SDL" sz="2000" b="1" dirty="0">
                <a:latin typeface="Overpass Light" pitchFamily="2" charset="77"/>
                <a:cs typeface="Times New Roman" panose="02020603050405020304" pitchFamily="18" charset="0"/>
              </a:rPr>
              <a:t>Objetivo 16.5: </a:t>
            </a:r>
            <a:r>
              <a:rPr lang="es-x-mo-SDL" sz="2000" dirty="0">
                <a:latin typeface="Overpass" pitchFamily="2" charset="77"/>
                <a:cs typeface="Times New Roman" panose="02020603050405020304" pitchFamily="18" charset="0"/>
              </a:rPr>
              <a:t>Reducir considerablemente la corrupción y el soborno en todas sus formas.</a:t>
            </a:r>
          </a:p>
        </p:txBody>
      </p:sp>
      <p:sp>
        <p:nvSpPr>
          <p:cNvPr id="11" name="Pladsholder til indhold 3">
            <a:extLst>
              <a:ext uri="{FF2B5EF4-FFF2-40B4-BE49-F238E27FC236}">
                <a16:creationId xmlns:a16="http://schemas.microsoft.com/office/drawing/2014/main" id="{5B85A0B7-C6F7-6E43-8C5D-0E50DBCCD871}"/>
              </a:ext>
            </a:extLst>
          </p:cNvPr>
          <p:cNvSpPr txBox="1">
            <a:spLocks/>
          </p:cNvSpPr>
          <p:nvPr/>
        </p:nvSpPr>
        <p:spPr bwMode="auto">
          <a:xfrm>
            <a:off x="838199" y="4520305"/>
            <a:ext cx="10808370" cy="1836045"/>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Blip>
                <a:blip r:embed="rId3"/>
              </a:buBlip>
            </a:pPr>
            <a:r>
              <a:rPr lang="fr-CH" sz="1600" dirty="0">
                <a:latin typeface="Noto Sans" panose="020B0502040504020204" pitchFamily="34" charset="0"/>
                <a:ea typeface="Noto Sans" panose="020B0502040504020204" pitchFamily="34" charset="0"/>
                <a:cs typeface="Noto Sans" panose="020B0502040504020204" pitchFamily="34" charset="0"/>
              </a:rPr>
              <a:t>Las </a:t>
            </a:r>
            <a:r>
              <a:rPr lang="fr-CH" sz="1600" dirty="0" err="1">
                <a:latin typeface="Noto Sans" panose="020B0502040504020204" pitchFamily="34" charset="0"/>
                <a:ea typeface="Noto Sans" panose="020B0502040504020204" pitchFamily="34" charset="0"/>
                <a:cs typeface="Noto Sans" panose="020B0502040504020204" pitchFamily="34" charset="0"/>
              </a:rPr>
              <a:t>personas</a:t>
            </a:r>
            <a:r>
              <a:rPr lang="fr-CH" sz="1600" dirty="0">
                <a:latin typeface="Noto Sans" panose="020B0502040504020204" pitchFamily="34" charset="0"/>
                <a:ea typeface="Noto Sans" panose="020B0502040504020204" pitchFamily="34" charset="0"/>
                <a:cs typeface="Noto Sans" panose="020B0502040504020204" pitchFamily="34" charset="0"/>
              </a:rPr>
              <a:t> que </a:t>
            </a:r>
            <a:r>
              <a:rPr lang="fr-CH" sz="1600" dirty="0" err="1">
                <a:latin typeface="Noto Sans" panose="020B0502040504020204" pitchFamily="34" charset="0"/>
                <a:ea typeface="Noto Sans" panose="020B0502040504020204" pitchFamily="34" charset="0"/>
                <a:cs typeface="Noto Sans" panose="020B0502040504020204" pitchFamily="34" charset="0"/>
              </a:rPr>
              <a:t>huyen</a:t>
            </a:r>
            <a:r>
              <a:rPr lang="fr-CH" sz="1600" dirty="0">
                <a:latin typeface="Noto Sans" panose="020B0502040504020204" pitchFamily="34" charset="0"/>
                <a:ea typeface="Noto Sans" panose="020B0502040504020204" pitchFamily="34" charset="0"/>
                <a:cs typeface="Noto Sans" panose="020B0502040504020204" pitchFamily="34" charset="0"/>
              </a:rPr>
              <a:t> de los </a:t>
            </a:r>
            <a:r>
              <a:rPr lang="fr-CH" sz="1600" dirty="0" err="1">
                <a:latin typeface="Noto Sans" panose="020B0502040504020204" pitchFamily="34" charset="0"/>
                <a:ea typeface="Noto Sans" panose="020B0502040504020204" pitchFamily="34" charset="0"/>
                <a:cs typeface="Noto Sans" panose="020B0502040504020204" pitchFamily="34" charset="0"/>
              </a:rPr>
              <a:t>conflictos</a:t>
            </a:r>
            <a:r>
              <a:rPr lang="fr-CH" sz="1600" dirty="0">
                <a:latin typeface="Noto Sans" panose="020B0502040504020204" pitchFamily="34" charset="0"/>
                <a:ea typeface="Noto Sans" panose="020B0502040504020204" pitchFamily="34" charset="0"/>
                <a:cs typeface="Noto Sans" panose="020B0502040504020204" pitchFamily="34" charset="0"/>
              </a:rPr>
              <a:t> y la </a:t>
            </a:r>
            <a:r>
              <a:rPr lang="fr-CH" sz="1600" dirty="0" err="1">
                <a:latin typeface="Noto Sans" panose="020B0502040504020204" pitchFamily="34" charset="0"/>
                <a:ea typeface="Noto Sans" panose="020B0502040504020204" pitchFamily="34" charset="0"/>
                <a:cs typeface="Noto Sans" panose="020B0502040504020204" pitchFamily="34" charset="0"/>
              </a:rPr>
              <a:t>violencia</a:t>
            </a:r>
            <a:r>
              <a:rPr lang="fr-CH" sz="1600" dirty="0">
                <a:latin typeface="Noto Sans" panose="020B0502040504020204" pitchFamily="34" charset="0"/>
                <a:ea typeface="Noto Sans" panose="020B0502040504020204" pitchFamily="34" charset="0"/>
                <a:cs typeface="Noto Sans" panose="020B0502040504020204" pitchFamily="34" charset="0"/>
              </a:rPr>
              <a:t> </a:t>
            </a:r>
            <a:r>
              <a:rPr lang="fr-CH" sz="1600" dirty="0" err="1">
                <a:latin typeface="Noto Sans" panose="020B0502040504020204" pitchFamily="34" charset="0"/>
                <a:ea typeface="Noto Sans" panose="020B0502040504020204" pitchFamily="34" charset="0"/>
                <a:cs typeface="Noto Sans" panose="020B0502040504020204" pitchFamily="34" charset="0"/>
              </a:rPr>
              <a:t>corren</a:t>
            </a:r>
            <a:r>
              <a:rPr lang="fr-CH" sz="1600" dirty="0">
                <a:latin typeface="Noto Sans" panose="020B0502040504020204" pitchFamily="34" charset="0"/>
                <a:ea typeface="Noto Sans" panose="020B0502040504020204" pitchFamily="34" charset="0"/>
                <a:cs typeface="Noto Sans" panose="020B0502040504020204" pitchFamily="34" charset="0"/>
              </a:rPr>
              <a:t> un </a:t>
            </a:r>
            <a:r>
              <a:rPr lang="fr-CH" sz="1600" dirty="0" err="1">
                <a:latin typeface="Noto Sans" panose="020B0502040504020204" pitchFamily="34" charset="0"/>
                <a:ea typeface="Noto Sans" panose="020B0502040504020204" pitchFamily="34" charset="0"/>
                <a:cs typeface="Noto Sans" panose="020B0502040504020204" pitchFamily="34" charset="0"/>
              </a:rPr>
              <a:t>riesgo</a:t>
            </a:r>
            <a:r>
              <a:rPr lang="fr-CH" sz="1600" dirty="0">
                <a:latin typeface="Noto Sans" panose="020B0502040504020204" pitchFamily="34" charset="0"/>
                <a:ea typeface="Noto Sans" panose="020B0502040504020204" pitchFamily="34" charset="0"/>
                <a:cs typeface="Noto Sans" panose="020B0502040504020204" pitchFamily="34" charset="0"/>
              </a:rPr>
              <a:t> </a:t>
            </a:r>
            <a:r>
              <a:rPr lang="fr-CH" sz="1600" dirty="0" err="1">
                <a:latin typeface="Noto Sans" panose="020B0502040504020204" pitchFamily="34" charset="0"/>
                <a:ea typeface="Noto Sans" panose="020B0502040504020204" pitchFamily="34" charset="0"/>
                <a:cs typeface="Noto Sans" panose="020B0502040504020204" pitchFamily="34" charset="0"/>
              </a:rPr>
              <a:t>extremo</a:t>
            </a:r>
            <a:r>
              <a:rPr lang="fr-CH" sz="1600" dirty="0">
                <a:latin typeface="Noto Sans" panose="020B0502040504020204" pitchFamily="34" charset="0"/>
                <a:ea typeface="Noto Sans" panose="020B0502040504020204" pitchFamily="34" charset="0"/>
                <a:cs typeface="Noto Sans" panose="020B0502040504020204" pitchFamily="34" charset="0"/>
              </a:rPr>
              <a:t> de </a:t>
            </a:r>
            <a:r>
              <a:rPr lang="fr-CH" sz="1600" dirty="0" err="1">
                <a:latin typeface="Noto Sans" panose="020B0502040504020204" pitchFamily="34" charset="0"/>
                <a:ea typeface="Noto Sans" panose="020B0502040504020204" pitchFamily="34" charset="0"/>
                <a:cs typeface="Noto Sans" panose="020B0502040504020204" pitchFamily="34" charset="0"/>
              </a:rPr>
              <a:t>caer</a:t>
            </a:r>
            <a:r>
              <a:rPr lang="fr-CH" sz="1600" dirty="0">
                <a:latin typeface="Noto Sans" panose="020B0502040504020204" pitchFamily="34" charset="0"/>
                <a:ea typeface="Noto Sans" panose="020B0502040504020204" pitchFamily="34" charset="0"/>
                <a:cs typeface="Noto Sans" panose="020B0502040504020204" pitchFamily="34" charset="0"/>
              </a:rPr>
              <a:t> en las </a:t>
            </a:r>
            <a:r>
              <a:rPr lang="fr-CH" sz="1600" dirty="0" err="1">
                <a:latin typeface="Noto Sans" panose="020B0502040504020204" pitchFamily="34" charset="0"/>
                <a:ea typeface="Noto Sans" panose="020B0502040504020204" pitchFamily="34" charset="0"/>
                <a:cs typeface="Noto Sans" panose="020B0502040504020204" pitchFamily="34" charset="0"/>
              </a:rPr>
              <a:t>redes</a:t>
            </a:r>
            <a:r>
              <a:rPr lang="fr-CH" sz="1600" dirty="0">
                <a:latin typeface="Noto Sans" panose="020B0502040504020204" pitchFamily="34" charset="0"/>
                <a:ea typeface="Noto Sans" panose="020B0502040504020204" pitchFamily="34" charset="0"/>
                <a:cs typeface="Noto Sans" panose="020B0502040504020204" pitchFamily="34" charset="0"/>
              </a:rPr>
              <a:t> </a:t>
            </a:r>
            <a:r>
              <a:rPr lang="fr-CH" sz="1600" dirty="0" err="1">
                <a:latin typeface="Noto Sans" panose="020B0502040504020204" pitchFamily="34" charset="0"/>
                <a:ea typeface="Noto Sans" panose="020B0502040504020204" pitchFamily="34" charset="0"/>
                <a:cs typeface="Noto Sans" panose="020B0502040504020204" pitchFamily="34" charset="0"/>
              </a:rPr>
              <a:t>delictivas</a:t>
            </a:r>
            <a:r>
              <a:rPr lang="fr-CH" sz="1600" dirty="0">
                <a:latin typeface="Noto Sans" panose="020B0502040504020204" pitchFamily="34" charset="0"/>
                <a:ea typeface="Noto Sans" panose="020B0502040504020204" pitchFamily="34" charset="0"/>
                <a:cs typeface="Noto Sans" panose="020B0502040504020204" pitchFamily="34" charset="0"/>
              </a:rPr>
              <a:t> responsables de la </a:t>
            </a:r>
            <a:r>
              <a:rPr lang="fr-CH" sz="1600" dirty="0" err="1">
                <a:latin typeface="Noto Sans" panose="020B0502040504020204" pitchFamily="34" charset="0"/>
                <a:ea typeface="Noto Sans" panose="020B0502040504020204" pitchFamily="34" charset="0"/>
                <a:cs typeface="Noto Sans" panose="020B0502040504020204" pitchFamily="34" charset="0"/>
              </a:rPr>
              <a:t>trata</a:t>
            </a:r>
            <a:r>
              <a:rPr lang="fr-CH" sz="1600" dirty="0">
                <a:latin typeface="Noto Sans" panose="020B0502040504020204" pitchFamily="34" charset="0"/>
                <a:ea typeface="Noto Sans" panose="020B0502040504020204" pitchFamily="34" charset="0"/>
                <a:cs typeface="Noto Sans" panose="020B0502040504020204" pitchFamily="34" charset="0"/>
              </a:rPr>
              <a:t> de </a:t>
            </a:r>
            <a:r>
              <a:rPr lang="fr-CH" sz="1600" dirty="0" err="1">
                <a:latin typeface="Noto Sans" panose="020B0502040504020204" pitchFamily="34" charset="0"/>
                <a:ea typeface="Noto Sans" panose="020B0502040504020204" pitchFamily="34" charset="0"/>
                <a:cs typeface="Noto Sans" panose="020B0502040504020204" pitchFamily="34" charset="0"/>
              </a:rPr>
              <a:t>personas</a:t>
            </a:r>
            <a:r>
              <a:rPr lang="fr-CH" sz="1600" dirty="0">
                <a:latin typeface="Noto Sans" panose="020B0502040504020204" pitchFamily="34" charset="0"/>
                <a:ea typeface="Noto Sans" panose="020B0502040504020204" pitchFamily="34" charset="0"/>
                <a:cs typeface="Noto Sans" panose="020B0502040504020204" pitchFamily="34" charset="0"/>
              </a:rPr>
              <a:t> y el </a:t>
            </a:r>
            <a:r>
              <a:rPr lang="fr-CH" sz="1600" dirty="0" err="1">
                <a:latin typeface="Noto Sans" panose="020B0502040504020204" pitchFamily="34" charset="0"/>
                <a:ea typeface="Noto Sans" panose="020B0502040504020204" pitchFamily="34" charset="0"/>
                <a:cs typeface="Noto Sans" panose="020B0502040504020204" pitchFamily="34" charset="0"/>
              </a:rPr>
              <a:t>trabajo</a:t>
            </a:r>
            <a:r>
              <a:rPr lang="fr-CH" sz="1600" dirty="0">
                <a:latin typeface="Noto Sans" panose="020B0502040504020204" pitchFamily="34" charset="0"/>
                <a:ea typeface="Noto Sans" panose="020B0502040504020204" pitchFamily="34" charset="0"/>
                <a:cs typeface="Noto Sans" panose="020B0502040504020204" pitchFamily="34" charset="0"/>
              </a:rPr>
              <a:t> </a:t>
            </a:r>
            <a:r>
              <a:rPr lang="fr-CH" sz="1600" dirty="0" err="1">
                <a:latin typeface="Noto Sans" panose="020B0502040504020204" pitchFamily="34" charset="0"/>
                <a:ea typeface="Noto Sans" panose="020B0502040504020204" pitchFamily="34" charset="0"/>
                <a:cs typeface="Noto Sans" panose="020B0502040504020204" pitchFamily="34" charset="0"/>
              </a:rPr>
              <a:t>forzoso</a:t>
            </a:r>
            <a:r>
              <a:rPr lang="fr-CH" sz="1600" dirty="0">
                <a:latin typeface="Noto Sans" panose="020B0502040504020204" pitchFamily="34" charset="0"/>
                <a:ea typeface="Noto Sans" panose="020B0502040504020204" pitchFamily="34" charset="0"/>
                <a:cs typeface="Noto Sans" panose="020B0502040504020204" pitchFamily="34" charset="0"/>
              </a:rPr>
              <a:t>. </a:t>
            </a:r>
            <a:r>
              <a:rPr lang="fr-CH" sz="1600" dirty="0" err="1">
                <a:latin typeface="Noto Sans" panose="020B0502040504020204" pitchFamily="34" charset="0"/>
                <a:ea typeface="Noto Sans" panose="020B0502040504020204" pitchFamily="34" charset="0"/>
                <a:cs typeface="Noto Sans" panose="020B0502040504020204" pitchFamily="34" charset="0"/>
              </a:rPr>
              <a:t>Esta</a:t>
            </a:r>
            <a:r>
              <a:rPr lang="fr-CH" sz="1600" dirty="0">
                <a:latin typeface="Noto Sans" panose="020B0502040504020204" pitchFamily="34" charset="0"/>
                <a:ea typeface="Noto Sans" panose="020B0502040504020204" pitchFamily="34" charset="0"/>
                <a:cs typeface="Noto Sans" panose="020B0502040504020204" pitchFamily="34" charset="0"/>
              </a:rPr>
              <a:t> </a:t>
            </a:r>
            <a:r>
              <a:rPr lang="fr-CH" sz="1600" dirty="0" err="1">
                <a:latin typeface="Noto Sans" panose="020B0502040504020204" pitchFamily="34" charset="0"/>
                <a:ea typeface="Noto Sans" panose="020B0502040504020204" pitchFamily="34" charset="0"/>
                <a:cs typeface="Noto Sans" panose="020B0502040504020204" pitchFamily="34" charset="0"/>
              </a:rPr>
              <a:t>situación</a:t>
            </a:r>
            <a:r>
              <a:rPr lang="fr-CH" sz="1600" dirty="0">
                <a:latin typeface="Noto Sans" panose="020B0502040504020204" pitchFamily="34" charset="0"/>
                <a:ea typeface="Noto Sans" panose="020B0502040504020204" pitchFamily="34" charset="0"/>
                <a:cs typeface="Noto Sans" panose="020B0502040504020204" pitchFamily="34" charset="0"/>
              </a:rPr>
              <a:t> se ha </a:t>
            </a:r>
            <a:r>
              <a:rPr lang="fr-CH" sz="1600" dirty="0" err="1">
                <a:latin typeface="Noto Sans" panose="020B0502040504020204" pitchFamily="34" charset="0"/>
                <a:ea typeface="Noto Sans" panose="020B0502040504020204" pitchFamily="34" charset="0"/>
                <a:cs typeface="Noto Sans" panose="020B0502040504020204" pitchFamily="34" charset="0"/>
              </a:rPr>
              <a:t>documentado</a:t>
            </a:r>
            <a:r>
              <a:rPr lang="fr-CH" sz="1600" dirty="0">
                <a:latin typeface="Noto Sans" panose="020B0502040504020204" pitchFamily="34" charset="0"/>
                <a:ea typeface="Noto Sans" panose="020B0502040504020204" pitchFamily="34" charset="0"/>
                <a:cs typeface="Noto Sans" panose="020B0502040504020204" pitchFamily="34" charset="0"/>
              </a:rPr>
              <a:t> </a:t>
            </a:r>
            <a:r>
              <a:rPr lang="fr-CH" sz="1600" dirty="0" err="1">
                <a:latin typeface="Noto Sans" panose="020B0502040504020204" pitchFamily="34" charset="0"/>
                <a:ea typeface="Noto Sans" panose="020B0502040504020204" pitchFamily="34" charset="0"/>
                <a:cs typeface="Noto Sans" panose="020B0502040504020204" pitchFamily="34" charset="0"/>
              </a:rPr>
              <a:t>detalladamente</a:t>
            </a:r>
            <a:r>
              <a:rPr lang="fr-CH" sz="1600" dirty="0">
                <a:latin typeface="Noto Sans" panose="020B0502040504020204" pitchFamily="34" charset="0"/>
                <a:ea typeface="Noto Sans" panose="020B0502040504020204" pitchFamily="34" charset="0"/>
                <a:cs typeface="Noto Sans" panose="020B0502040504020204" pitchFamily="34" charset="0"/>
              </a:rPr>
              <a:t>, </a:t>
            </a:r>
            <a:r>
              <a:rPr lang="fr-CH" sz="1600" dirty="0" err="1">
                <a:latin typeface="Noto Sans" panose="020B0502040504020204" pitchFamily="34" charset="0"/>
                <a:ea typeface="Noto Sans" panose="020B0502040504020204" pitchFamily="34" charset="0"/>
                <a:cs typeface="Noto Sans" panose="020B0502040504020204" pitchFamily="34" charset="0"/>
              </a:rPr>
              <a:t>por</a:t>
            </a:r>
            <a:r>
              <a:rPr lang="fr-CH" sz="1600" dirty="0">
                <a:latin typeface="Noto Sans" panose="020B0502040504020204" pitchFamily="34" charset="0"/>
                <a:ea typeface="Noto Sans" panose="020B0502040504020204" pitchFamily="34" charset="0"/>
                <a:cs typeface="Noto Sans" panose="020B0502040504020204" pitchFamily="34" charset="0"/>
              </a:rPr>
              <a:t> </a:t>
            </a:r>
            <a:r>
              <a:rPr lang="fr-CH" sz="1600" dirty="0" err="1">
                <a:latin typeface="Noto Sans" panose="020B0502040504020204" pitchFamily="34" charset="0"/>
                <a:ea typeface="Noto Sans" panose="020B0502040504020204" pitchFamily="34" charset="0"/>
                <a:cs typeface="Noto Sans" panose="020B0502040504020204" pitchFamily="34" charset="0"/>
              </a:rPr>
              <a:t>ejemplo</a:t>
            </a:r>
            <a:r>
              <a:rPr lang="fr-CH" sz="1600" dirty="0">
                <a:latin typeface="Noto Sans" panose="020B0502040504020204" pitchFamily="34" charset="0"/>
                <a:ea typeface="Noto Sans" panose="020B0502040504020204" pitchFamily="34" charset="0"/>
                <a:cs typeface="Noto Sans" panose="020B0502040504020204" pitchFamily="34" charset="0"/>
              </a:rPr>
              <a:t>, </a:t>
            </a:r>
            <a:r>
              <a:rPr lang="fr-CH" sz="1600" dirty="0" err="1">
                <a:latin typeface="Noto Sans" panose="020B0502040504020204" pitchFamily="34" charset="0"/>
                <a:ea typeface="Noto Sans" panose="020B0502040504020204" pitchFamily="34" charset="0"/>
                <a:cs typeface="Noto Sans" panose="020B0502040504020204" pitchFamily="34" charset="0"/>
              </a:rPr>
              <a:t>respecto</a:t>
            </a:r>
            <a:r>
              <a:rPr lang="fr-CH" sz="1600" dirty="0">
                <a:latin typeface="Noto Sans" panose="020B0502040504020204" pitchFamily="34" charset="0"/>
                <a:ea typeface="Noto Sans" panose="020B0502040504020204" pitchFamily="34" charset="0"/>
                <a:cs typeface="Noto Sans" panose="020B0502040504020204" pitchFamily="34" charset="0"/>
              </a:rPr>
              <a:t> de los </a:t>
            </a:r>
            <a:r>
              <a:rPr lang="fr-CH" sz="1600" dirty="0" err="1">
                <a:latin typeface="Noto Sans" panose="020B0502040504020204" pitchFamily="34" charset="0"/>
                <a:ea typeface="Noto Sans" panose="020B0502040504020204" pitchFamily="34" charset="0"/>
                <a:cs typeface="Noto Sans" panose="020B0502040504020204" pitchFamily="34" charset="0"/>
              </a:rPr>
              <a:t>refugiados</a:t>
            </a:r>
            <a:r>
              <a:rPr lang="fr-CH" sz="1600" dirty="0">
                <a:latin typeface="Noto Sans" panose="020B0502040504020204" pitchFamily="34" charset="0"/>
                <a:ea typeface="Noto Sans" panose="020B0502040504020204" pitchFamily="34" charset="0"/>
                <a:cs typeface="Noto Sans" panose="020B0502040504020204" pitchFamily="34" charset="0"/>
              </a:rPr>
              <a:t> y migrantes que </a:t>
            </a:r>
            <a:r>
              <a:rPr lang="fr-CH" sz="1600" dirty="0" err="1">
                <a:latin typeface="Noto Sans" panose="020B0502040504020204" pitchFamily="34" charset="0"/>
                <a:ea typeface="Noto Sans" panose="020B0502040504020204" pitchFamily="34" charset="0"/>
                <a:cs typeface="Noto Sans" panose="020B0502040504020204" pitchFamily="34" charset="0"/>
              </a:rPr>
              <a:t>llegan</a:t>
            </a:r>
            <a:r>
              <a:rPr lang="fr-CH" sz="1600" dirty="0">
                <a:latin typeface="Noto Sans" panose="020B0502040504020204" pitchFamily="34" charset="0"/>
                <a:ea typeface="Noto Sans" panose="020B0502040504020204" pitchFamily="34" charset="0"/>
                <a:cs typeface="Noto Sans" panose="020B0502040504020204" pitchFamily="34" charset="0"/>
              </a:rPr>
              <a:t> a Europa. Los </a:t>
            </a:r>
            <a:r>
              <a:rPr lang="fr-CH" sz="1600" dirty="0" err="1">
                <a:latin typeface="Noto Sans" panose="020B0502040504020204" pitchFamily="34" charset="0"/>
                <a:ea typeface="Noto Sans" panose="020B0502040504020204" pitchFamily="34" charset="0"/>
                <a:cs typeface="Noto Sans" panose="020B0502040504020204" pitchFamily="34" charset="0"/>
              </a:rPr>
              <a:t>niños</a:t>
            </a:r>
            <a:r>
              <a:rPr lang="fr-CH" sz="1600" dirty="0">
                <a:latin typeface="Noto Sans" panose="020B0502040504020204" pitchFamily="34" charset="0"/>
                <a:ea typeface="Noto Sans" panose="020B0502040504020204" pitchFamily="34" charset="0"/>
                <a:cs typeface="Noto Sans" panose="020B0502040504020204" pitchFamily="34" charset="0"/>
              </a:rPr>
              <a:t> </a:t>
            </a:r>
            <a:r>
              <a:rPr lang="fr-CH" sz="1600" dirty="0" err="1">
                <a:latin typeface="Noto Sans" panose="020B0502040504020204" pitchFamily="34" charset="0"/>
                <a:ea typeface="Noto Sans" panose="020B0502040504020204" pitchFamily="34" charset="0"/>
                <a:cs typeface="Noto Sans" panose="020B0502040504020204" pitchFamily="34" charset="0"/>
              </a:rPr>
              <a:t>corren</a:t>
            </a:r>
            <a:r>
              <a:rPr lang="fr-CH" sz="1600" dirty="0">
                <a:latin typeface="Noto Sans" panose="020B0502040504020204" pitchFamily="34" charset="0"/>
                <a:ea typeface="Noto Sans" panose="020B0502040504020204" pitchFamily="34" charset="0"/>
                <a:cs typeface="Noto Sans" panose="020B0502040504020204" pitchFamily="34" charset="0"/>
              </a:rPr>
              <a:t> un </a:t>
            </a:r>
            <a:r>
              <a:rPr lang="fr-CH" sz="1600" dirty="0" err="1">
                <a:latin typeface="Noto Sans" panose="020B0502040504020204" pitchFamily="34" charset="0"/>
                <a:ea typeface="Noto Sans" panose="020B0502040504020204" pitchFamily="34" charset="0"/>
                <a:cs typeface="Noto Sans" panose="020B0502040504020204" pitchFamily="34" charset="0"/>
              </a:rPr>
              <a:t>mayor</a:t>
            </a:r>
            <a:r>
              <a:rPr lang="fr-CH" sz="1600" dirty="0">
                <a:latin typeface="Noto Sans" panose="020B0502040504020204" pitchFamily="34" charset="0"/>
                <a:ea typeface="Noto Sans" panose="020B0502040504020204" pitchFamily="34" charset="0"/>
                <a:cs typeface="Noto Sans" panose="020B0502040504020204" pitchFamily="34" charset="0"/>
              </a:rPr>
              <a:t> </a:t>
            </a:r>
            <a:r>
              <a:rPr lang="fr-CH" sz="1600" dirty="0" err="1">
                <a:latin typeface="Noto Sans" panose="020B0502040504020204" pitchFamily="34" charset="0"/>
                <a:ea typeface="Noto Sans" panose="020B0502040504020204" pitchFamily="34" charset="0"/>
                <a:cs typeface="Noto Sans" panose="020B0502040504020204" pitchFamily="34" charset="0"/>
              </a:rPr>
              <a:t>riesgo</a:t>
            </a:r>
            <a:r>
              <a:rPr lang="fr-CH" sz="1600" dirty="0">
                <a:latin typeface="Noto Sans" panose="020B0502040504020204" pitchFamily="34" charset="0"/>
                <a:ea typeface="Noto Sans" panose="020B0502040504020204" pitchFamily="34" charset="0"/>
                <a:cs typeface="Noto Sans" panose="020B0502040504020204" pitchFamily="34" charset="0"/>
              </a:rPr>
              <a:t> de </a:t>
            </a:r>
            <a:r>
              <a:rPr lang="fr-CH" sz="1600" dirty="0" err="1">
                <a:latin typeface="Noto Sans" panose="020B0502040504020204" pitchFamily="34" charset="0"/>
                <a:ea typeface="Noto Sans" panose="020B0502040504020204" pitchFamily="34" charset="0"/>
                <a:cs typeface="Noto Sans" panose="020B0502040504020204" pitchFamily="34" charset="0"/>
              </a:rPr>
              <a:t>ser</a:t>
            </a:r>
            <a:r>
              <a:rPr lang="fr-CH" sz="1600" dirty="0">
                <a:latin typeface="Noto Sans" panose="020B0502040504020204" pitchFamily="34" charset="0"/>
                <a:ea typeface="Noto Sans" panose="020B0502040504020204" pitchFamily="34" charset="0"/>
                <a:cs typeface="Noto Sans" panose="020B0502040504020204" pitchFamily="34" charset="0"/>
              </a:rPr>
              <a:t> </a:t>
            </a:r>
            <a:r>
              <a:rPr lang="fr-CH" sz="1600" dirty="0" err="1">
                <a:latin typeface="Noto Sans" panose="020B0502040504020204" pitchFamily="34" charset="0"/>
                <a:ea typeface="Noto Sans" panose="020B0502040504020204" pitchFamily="34" charset="0"/>
                <a:cs typeface="Noto Sans" panose="020B0502040504020204" pitchFamily="34" charset="0"/>
              </a:rPr>
              <a:t>víctimas</a:t>
            </a:r>
            <a:r>
              <a:rPr lang="fr-CH" sz="1600" dirty="0">
                <a:latin typeface="Noto Sans" panose="020B0502040504020204" pitchFamily="34" charset="0"/>
                <a:ea typeface="Noto Sans" panose="020B0502040504020204" pitchFamily="34" charset="0"/>
                <a:cs typeface="Noto Sans" panose="020B0502040504020204" pitchFamily="34" charset="0"/>
              </a:rPr>
              <a:t> de la </a:t>
            </a:r>
            <a:r>
              <a:rPr lang="fr-CH" sz="1600" dirty="0" err="1">
                <a:latin typeface="Noto Sans" panose="020B0502040504020204" pitchFamily="34" charset="0"/>
                <a:ea typeface="Noto Sans" panose="020B0502040504020204" pitchFamily="34" charset="0"/>
                <a:cs typeface="Noto Sans" panose="020B0502040504020204" pitchFamily="34" charset="0"/>
              </a:rPr>
              <a:t>violencia</a:t>
            </a:r>
            <a:r>
              <a:rPr lang="fr-CH" sz="1600" dirty="0">
                <a:latin typeface="Noto Sans" panose="020B0502040504020204" pitchFamily="34" charset="0"/>
                <a:ea typeface="Noto Sans" panose="020B0502040504020204" pitchFamily="34" charset="0"/>
                <a:cs typeface="Noto Sans" panose="020B0502040504020204" pitchFamily="34" charset="0"/>
              </a:rPr>
              <a:t> y la </a:t>
            </a:r>
            <a:r>
              <a:rPr lang="fr-CH" sz="1600" dirty="0" err="1">
                <a:latin typeface="Noto Sans" panose="020B0502040504020204" pitchFamily="34" charset="0"/>
                <a:ea typeface="Noto Sans" panose="020B0502040504020204" pitchFamily="34" charset="0"/>
                <a:cs typeface="Noto Sans" panose="020B0502040504020204" pitchFamily="34" charset="0"/>
              </a:rPr>
              <a:t>explotación</a:t>
            </a:r>
            <a:r>
              <a:rPr lang="fr-CH" sz="1600" dirty="0">
                <a:latin typeface="Noto Sans" panose="020B0502040504020204" pitchFamily="34" charset="0"/>
                <a:ea typeface="Noto Sans" panose="020B0502040504020204" pitchFamily="34" charset="0"/>
                <a:cs typeface="Noto Sans" panose="020B0502040504020204" pitchFamily="34" charset="0"/>
              </a:rPr>
              <a:t>.</a:t>
            </a:r>
          </a:p>
          <a:p>
            <a:pPr>
              <a:buBlip>
                <a:blip r:embed="rId3"/>
              </a:buBlip>
            </a:pPr>
            <a:r>
              <a:rPr lang="fr-CH" sz="1600" dirty="0">
                <a:latin typeface="Noto Sans" panose="020B0502040504020204" pitchFamily="34" charset="0"/>
                <a:ea typeface="Noto Sans" panose="020B0502040504020204" pitchFamily="34" charset="0"/>
                <a:cs typeface="Noto Sans" panose="020B0502040504020204" pitchFamily="34" charset="0"/>
              </a:rPr>
              <a:t>La </a:t>
            </a:r>
            <a:r>
              <a:rPr lang="fr-CH" sz="1600" dirty="0" err="1">
                <a:latin typeface="Noto Sans" panose="020B0502040504020204" pitchFamily="34" charset="0"/>
                <a:ea typeface="Noto Sans" panose="020B0502040504020204" pitchFamily="34" charset="0"/>
                <a:cs typeface="Noto Sans" panose="020B0502040504020204" pitchFamily="34" charset="0"/>
              </a:rPr>
              <a:t>corrupción</a:t>
            </a:r>
            <a:r>
              <a:rPr lang="fr-CH" sz="1600" dirty="0">
                <a:latin typeface="Noto Sans" panose="020B0502040504020204" pitchFamily="34" charset="0"/>
                <a:ea typeface="Noto Sans" panose="020B0502040504020204" pitchFamily="34" charset="0"/>
                <a:cs typeface="Noto Sans" panose="020B0502040504020204" pitchFamily="34" charset="0"/>
              </a:rPr>
              <a:t> </a:t>
            </a:r>
            <a:r>
              <a:rPr lang="fr-CH" sz="1600" dirty="0" err="1">
                <a:latin typeface="Noto Sans" panose="020B0502040504020204" pitchFamily="34" charset="0"/>
                <a:ea typeface="Noto Sans" panose="020B0502040504020204" pitchFamily="34" charset="0"/>
                <a:cs typeface="Noto Sans" panose="020B0502040504020204" pitchFamily="34" charset="0"/>
              </a:rPr>
              <a:t>puede</a:t>
            </a:r>
            <a:r>
              <a:rPr lang="fr-CH" sz="1600" dirty="0">
                <a:latin typeface="Noto Sans" panose="020B0502040504020204" pitchFamily="34" charset="0"/>
                <a:ea typeface="Noto Sans" panose="020B0502040504020204" pitchFamily="34" charset="0"/>
                <a:cs typeface="Noto Sans" panose="020B0502040504020204" pitchFamily="34" charset="0"/>
              </a:rPr>
              <a:t> </a:t>
            </a:r>
            <a:r>
              <a:rPr lang="fr-CH" sz="1600" dirty="0" err="1">
                <a:latin typeface="Noto Sans" panose="020B0502040504020204" pitchFamily="34" charset="0"/>
                <a:ea typeface="Noto Sans" panose="020B0502040504020204" pitchFamily="34" charset="0"/>
                <a:cs typeface="Noto Sans" panose="020B0502040504020204" pitchFamily="34" charset="0"/>
              </a:rPr>
              <a:t>contribuir</a:t>
            </a:r>
            <a:r>
              <a:rPr lang="fr-CH" sz="1600" dirty="0">
                <a:latin typeface="Noto Sans" panose="020B0502040504020204" pitchFamily="34" charset="0"/>
                <a:ea typeface="Noto Sans" panose="020B0502040504020204" pitchFamily="34" charset="0"/>
                <a:cs typeface="Noto Sans" panose="020B0502040504020204" pitchFamily="34" charset="0"/>
              </a:rPr>
              <a:t> a que se </a:t>
            </a:r>
            <a:r>
              <a:rPr lang="fr-CH" sz="1600" dirty="0" err="1">
                <a:latin typeface="Noto Sans" panose="020B0502040504020204" pitchFamily="34" charset="0"/>
                <a:ea typeface="Noto Sans" panose="020B0502040504020204" pitchFamily="34" charset="0"/>
                <a:cs typeface="Noto Sans" panose="020B0502040504020204" pitchFamily="34" charset="0"/>
              </a:rPr>
              <a:t>perpetúen</a:t>
            </a:r>
            <a:r>
              <a:rPr lang="fr-CH" sz="1600" dirty="0">
                <a:latin typeface="Noto Sans" panose="020B0502040504020204" pitchFamily="34" charset="0"/>
                <a:ea typeface="Noto Sans" panose="020B0502040504020204" pitchFamily="34" charset="0"/>
                <a:cs typeface="Noto Sans" panose="020B0502040504020204" pitchFamily="34" charset="0"/>
              </a:rPr>
              <a:t> </a:t>
            </a:r>
            <a:r>
              <a:rPr lang="fr-CH" sz="1600" dirty="0" err="1">
                <a:latin typeface="Noto Sans" panose="020B0502040504020204" pitchFamily="34" charset="0"/>
                <a:ea typeface="Noto Sans" panose="020B0502040504020204" pitchFamily="34" charset="0"/>
                <a:cs typeface="Noto Sans" panose="020B0502040504020204" pitchFamily="34" charset="0"/>
              </a:rPr>
              <a:t>prácticas</a:t>
            </a:r>
            <a:r>
              <a:rPr lang="fr-CH" sz="1600" dirty="0">
                <a:latin typeface="Noto Sans" panose="020B0502040504020204" pitchFamily="34" charset="0"/>
                <a:ea typeface="Noto Sans" panose="020B0502040504020204" pitchFamily="34" charset="0"/>
                <a:cs typeface="Noto Sans" panose="020B0502040504020204" pitchFamily="34" charset="0"/>
              </a:rPr>
              <a:t> </a:t>
            </a:r>
            <a:r>
              <a:rPr lang="fr-CH" sz="1600" dirty="0" err="1">
                <a:latin typeface="Noto Sans" panose="020B0502040504020204" pitchFamily="34" charset="0"/>
                <a:ea typeface="Noto Sans" panose="020B0502040504020204" pitchFamily="34" charset="0"/>
                <a:cs typeface="Noto Sans" panose="020B0502040504020204" pitchFamily="34" charset="0"/>
              </a:rPr>
              <a:t>ilegales</a:t>
            </a:r>
            <a:r>
              <a:rPr lang="fr-CH" sz="1600" dirty="0">
                <a:latin typeface="Noto Sans" panose="020B0502040504020204" pitchFamily="34" charset="0"/>
                <a:ea typeface="Noto Sans" panose="020B0502040504020204" pitchFamily="34" charset="0"/>
                <a:cs typeface="Noto Sans" panose="020B0502040504020204" pitchFamily="34" charset="0"/>
              </a:rPr>
              <a:t> </a:t>
            </a:r>
            <a:r>
              <a:rPr lang="fr-CH" sz="1600" dirty="0" err="1">
                <a:latin typeface="Noto Sans" panose="020B0502040504020204" pitchFamily="34" charset="0"/>
                <a:ea typeface="Noto Sans" panose="020B0502040504020204" pitchFamily="34" charset="0"/>
                <a:cs typeface="Noto Sans" panose="020B0502040504020204" pitchFamily="34" charset="0"/>
              </a:rPr>
              <a:t>como</a:t>
            </a:r>
            <a:r>
              <a:rPr lang="fr-CH" sz="1600" dirty="0">
                <a:latin typeface="Noto Sans" panose="020B0502040504020204" pitchFamily="34" charset="0"/>
                <a:ea typeface="Noto Sans" panose="020B0502040504020204" pitchFamily="34" charset="0"/>
                <a:cs typeface="Noto Sans" panose="020B0502040504020204" pitchFamily="34" charset="0"/>
              </a:rPr>
              <a:t> la </a:t>
            </a:r>
            <a:r>
              <a:rPr lang="fr-CH" sz="1600" dirty="0" err="1">
                <a:latin typeface="Noto Sans" panose="020B0502040504020204" pitchFamily="34" charset="0"/>
                <a:ea typeface="Noto Sans" panose="020B0502040504020204" pitchFamily="34" charset="0"/>
                <a:cs typeface="Noto Sans" panose="020B0502040504020204" pitchFamily="34" charset="0"/>
              </a:rPr>
              <a:t>trata</a:t>
            </a:r>
            <a:r>
              <a:rPr lang="fr-CH" sz="1600" dirty="0">
                <a:latin typeface="Noto Sans" panose="020B0502040504020204" pitchFamily="34" charset="0"/>
                <a:ea typeface="Noto Sans" panose="020B0502040504020204" pitchFamily="34" charset="0"/>
                <a:cs typeface="Noto Sans" panose="020B0502040504020204" pitchFamily="34" charset="0"/>
              </a:rPr>
              <a:t> de </a:t>
            </a:r>
            <a:r>
              <a:rPr lang="fr-CH" sz="1600" dirty="0" err="1">
                <a:latin typeface="Noto Sans" panose="020B0502040504020204" pitchFamily="34" charset="0"/>
                <a:ea typeface="Noto Sans" panose="020B0502040504020204" pitchFamily="34" charset="0"/>
                <a:cs typeface="Noto Sans" panose="020B0502040504020204" pitchFamily="34" charset="0"/>
              </a:rPr>
              <a:t>personas</a:t>
            </a:r>
            <a:r>
              <a:rPr lang="fr-CH" sz="1600" dirty="0">
                <a:latin typeface="Noto Sans" panose="020B0502040504020204" pitchFamily="34" charset="0"/>
                <a:ea typeface="Noto Sans" panose="020B0502040504020204" pitchFamily="34" charset="0"/>
                <a:cs typeface="Noto Sans" panose="020B0502040504020204" pitchFamily="34" charset="0"/>
              </a:rPr>
              <a:t> y el </a:t>
            </a:r>
            <a:r>
              <a:rPr lang="fr-CH" sz="1600" dirty="0" err="1">
                <a:latin typeface="Noto Sans" panose="020B0502040504020204" pitchFamily="34" charset="0"/>
                <a:ea typeface="Noto Sans" panose="020B0502040504020204" pitchFamily="34" charset="0"/>
                <a:cs typeface="Noto Sans" panose="020B0502040504020204" pitchFamily="34" charset="0"/>
              </a:rPr>
              <a:t>trabajo</a:t>
            </a:r>
            <a:r>
              <a:rPr lang="fr-CH" sz="1600" dirty="0">
                <a:latin typeface="Noto Sans" panose="020B0502040504020204" pitchFamily="34" charset="0"/>
                <a:ea typeface="Noto Sans" panose="020B0502040504020204" pitchFamily="34" charset="0"/>
                <a:cs typeface="Noto Sans" panose="020B0502040504020204" pitchFamily="34" charset="0"/>
              </a:rPr>
              <a:t> </a:t>
            </a:r>
            <a:r>
              <a:rPr lang="fr-CH" sz="1600" dirty="0" err="1">
                <a:latin typeface="Noto Sans" panose="020B0502040504020204" pitchFamily="34" charset="0"/>
                <a:ea typeface="Noto Sans" panose="020B0502040504020204" pitchFamily="34" charset="0"/>
                <a:cs typeface="Noto Sans" panose="020B0502040504020204" pitchFamily="34" charset="0"/>
              </a:rPr>
              <a:t>forzoso</a:t>
            </a:r>
            <a:r>
              <a:rPr lang="fr-CH" sz="1600" dirty="0">
                <a:latin typeface="Noto Sans" panose="020B0502040504020204" pitchFamily="34" charset="0"/>
                <a:ea typeface="Noto Sans" panose="020B0502040504020204" pitchFamily="34" charset="0"/>
                <a:cs typeface="Noto Sans" panose="020B0502040504020204" pitchFamily="34" charset="0"/>
              </a:rPr>
              <a:t> (</a:t>
            </a:r>
            <a:r>
              <a:rPr lang="fr-CH" sz="1600" dirty="0" err="1">
                <a:latin typeface="Noto Sans" panose="020B0502040504020204" pitchFamily="34" charset="0"/>
                <a:ea typeface="Noto Sans" panose="020B0502040504020204" pitchFamily="34" charset="0"/>
                <a:cs typeface="Noto Sans" panose="020B0502040504020204" pitchFamily="34" charset="0"/>
              </a:rPr>
              <a:t>por</a:t>
            </a:r>
            <a:r>
              <a:rPr lang="fr-CH" sz="1600" dirty="0">
                <a:latin typeface="Noto Sans" panose="020B0502040504020204" pitchFamily="34" charset="0"/>
                <a:ea typeface="Noto Sans" panose="020B0502040504020204" pitchFamily="34" charset="0"/>
                <a:cs typeface="Noto Sans" panose="020B0502040504020204" pitchFamily="34" charset="0"/>
              </a:rPr>
              <a:t> </a:t>
            </a:r>
            <a:r>
              <a:rPr lang="fr-CH" sz="1600" dirty="0" err="1">
                <a:latin typeface="Noto Sans" panose="020B0502040504020204" pitchFamily="34" charset="0"/>
                <a:ea typeface="Noto Sans" panose="020B0502040504020204" pitchFamily="34" charset="0"/>
                <a:cs typeface="Noto Sans" panose="020B0502040504020204" pitchFamily="34" charset="0"/>
              </a:rPr>
              <a:t>ejemplo</a:t>
            </a:r>
            <a:r>
              <a:rPr lang="fr-CH" sz="1600" dirty="0">
                <a:latin typeface="Noto Sans" panose="020B0502040504020204" pitchFamily="34" charset="0"/>
                <a:ea typeface="Noto Sans" panose="020B0502040504020204" pitchFamily="34" charset="0"/>
                <a:cs typeface="Noto Sans" panose="020B0502040504020204" pitchFamily="34" charset="0"/>
              </a:rPr>
              <a:t>, </a:t>
            </a:r>
            <a:r>
              <a:rPr lang="fr-CH" sz="1600" dirty="0" err="1">
                <a:latin typeface="Noto Sans" panose="020B0502040504020204" pitchFamily="34" charset="0"/>
                <a:ea typeface="Noto Sans" panose="020B0502040504020204" pitchFamily="34" charset="0"/>
                <a:cs typeface="Noto Sans" panose="020B0502040504020204" pitchFamily="34" charset="0"/>
              </a:rPr>
              <a:t>mediante</a:t>
            </a:r>
            <a:r>
              <a:rPr lang="fr-CH" sz="1600" dirty="0">
                <a:latin typeface="Noto Sans" panose="020B0502040504020204" pitchFamily="34" charset="0"/>
                <a:ea typeface="Noto Sans" panose="020B0502040504020204" pitchFamily="34" charset="0"/>
                <a:cs typeface="Noto Sans" panose="020B0502040504020204" pitchFamily="34" charset="0"/>
              </a:rPr>
              <a:t> el </a:t>
            </a:r>
            <a:r>
              <a:rPr lang="fr-CH" sz="1600" dirty="0" err="1">
                <a:latin typeface="Noto Sans" panose="020B0502040504020204" pitchFamily="34" charset="0"/>
                <a:ea typeface="Noto Sans" panose="020B0502040504020204" pitchFamily="34" charset="0"/>
                <a:cs typeface="Noto Sans" panose="020B0502040504020204" pitchFamily="34" charset="0"/>
              </a:rPr>
              <a:t>soborno</a:t>
            </a:r>
            <a:r>
              <a:rPr lang="fr-CH" sz="1600" dirty="0">
                <a:latin typeface="Noto Sans" panose="020B0502040504020204" pitchFamily="34" charset="0"/>
                <a:ea typeface="Noto Sans" panose="020B0502040504020204" pitchFamily="34" charset="0"/>
                <a:cs typeface="Noto Sans" panose="020B0502040504020204" pitchFamily="34" charset="0"/>
              </a:rPr>
              <a:t> de los </a:t>
            </a:r>
            <a:r>
              <a:rPr lang="fr-CH" sz="1600" dirty="0" err="1">
                <a:latin typeface="Noto Sans" panose="020B0502040504020204" pitchFamily="34" charset="0"/>
                <a:ea typeface="Noto Sans" panose="020B0502040504020204" pitchFamily="34" charset="0"/>
                <a:cs typeface="Noto Sans" panose="020B0502040504020204" pitchFamily="34" charset="0"/>
              </a:rPr>
              <a:t>funcionarios</a:t>
            </a:r>
            <a:r>
              <a:rPr lang="fr-CH" sz="1600" dirty="0">
                <a:latin typeface="Noto Sans" panose="020B0502040504020204" pitchFamily="34" charset="0"/>
                <a:ea typeface="Noto Sans" panose="020B0502040504020204" pitchFamily="34" charset="0"/>
                <a:cs typeface="Noto Sans" panose="020B0502040504020204" pitchFamily="34" charset="0"/>
              </a:rPr>
              <a:t> y agentes </a:t>
            </a:r>
            <a:r>
              <a:rPr lang="fr-CH" sz="1600" dirty="0" err="1">
                <a:latin typeface="Noto Sans" panose="020B0502040504020204" pitchFamily="34" charset="0"/>
                <a:ea typeface="Noto Sans" panose="020B0502040504020204" pitchFamily="34" charset="0"/>
                <a:cs typeface="Noto Sans" panose="020B0502040504020204" pitchFamily="34" charset="0"/>
              </a:rPr>
              <a:t>encargados</a:t>
            </a:r>
            <a:r>
              <a:rPr lang="fr-CH" sz="1600" dirty="0">
                <a:latin typeface="Noto Sans" panose="020B0502040504020204" pitchFamily="34" charset="0"/>
                <a:ea typeface="Noto Sans" panose="020B0502040504020204" pitchFamily="34" charset="0"/>
                <a:cs typeface="Noto Sans" panose="020B0502040504020204" pitchFamily="34" charset="0"/>
              </a:rPr>
              <a:t> de la </a:t>
            </a:r>
            <a:r>
              <a:rPr lang="fr-CH" sz="1600" dirty="0" err="1">
                <a:latin typeface="Noto Sans" panose="020B0502040504020204" pitchFamily="34" charset="0"/>
                <a:ea typeface="Noto Sans" panose="020B0502040504020204" pitchFamily="34" charset="0"/>
                <a:cs typeface="Noto Sans" panose="020B0502040504020204" pitchFamily="34" charset="0"/>
              </a:rPr>
              <a:t>aplicación</a:t>
            </a:r>
            <a:r>
              <a:rPr lang="fr-CH" sz="1600" dirty="0">
                <a:latin typeface="Noto Sans" panose="020B0502040504020204" pitchFamily="34" charset="0"/>
                <a:ea typeface="Noto Sans" panose="020B0502040504020204" pitchFamily="34" charset="0"/>
                <a:cs typeface="Noto Sans" panose="020B0502040504020204" pitchFamily="34" charset="0"/>
              </a:rPr>
              <a:t> de </a:t>
            </a:r>
            <a:r>
              <a:rPr lang="fr-CH" sz="1600" dirty="0" err="1">
                <a:latin typeface="Noto Sans" panose="020B0502040504020204" pitchFamily="34" charset="0"/>
                <a:ea typeface="Noto Sans" panose="020B0502040504020204" pitchFamily="34" charset="0"/>
                <a:cs typeface="Noto Sans" panose="020B0502040504020204" pitchFamily="34" charset="0"/>
              </a:rPr>
              <a:t>ley</a:t>
            </a:r>
            <a:r>
              <a:rPr lang="fr-CH" sz="1600" dirty="0">
                <a:latin typeface="Noto Sans" panose="020B0502040504020204" pitchFamily="34" charset="0"/>
                <a:ea typeface="Noto Sans" panose="020B0502040504020204" pitchFamily="34" charset="0"/>
                <a:cs typeface="Noto Sans" panose="020B0502040504020204" pitchFamily="34" charset="0"/>
              </a:rPr>
              <a:t> para que se </a:t>
            </a:r>
            <a:r>
              <a:rPr lang="fr-CH" sz="1600" dirty="0" err="1">
                <a:latin typeface="Noto Sans" panose="020B0502040504020204" pitchFamily="34" charset="0"/>
                <a:ea typeface="Noto Sans" panose="020B0502040504020204" pitchFamily="34" charset="0"/>
                <a:cs typeface="Noto Sans" panose="020B0502040504020204" pitchFamily="34" charset="0"/>
              </a:rPr>
              <a:t>hagan</a:t>
            </a:r>
            <a:r>
              <a:rPr lang="fr-CH" sz="1600" dirty="0">
                <a:latin typeface="Noto Sans" panose="020B0502040504020204" pitchFamily="34" charset="0"/>
                <a:ea typeface="Noto Sans" panose="020B0502040504020204" pitchFamily="34" charset="0"/>
                <a:cs typeface="Noto Sans" panose="020B0502040504020204" pitchFamily="34" charset="0"/>
              </a:rPr>
              <a:t> de la vista </a:t>
            </a:r>
            <a:r>
              <a:rPr lang="fr-CH" sz="1600" dirty="0" err="1">
                <a:latin typeface="Noto Sans" panose="020B0502040504020204" pitchFamily="34" charset="0"/>
                <a:ea typeface="Noto Sans" panose="020B0502040504020204" pitchFamily="34" charset="0"/>
                <a:cs typeface="Noto Sans" panose="020B0502040504020204" pitchFamily="34" charset="0"/>
              </a:rPr>
              <a:t>gorda</a:t>
            </a:r>
            <a:r>
              <a:rPr lang="fr-CH" sz="1600" dirty="0">
                <a:latin typeface="Noto Sans" panose="020B0502040504020204" pitchFamily="34" charset="0"/>
                <a:ea typeface="Noto Sans" panose="020B0502040504020204" pitchFamily="34" charset="0"/>
                <a:cs typeface="Noto Sans" panose="020B0502040504020204" pitchFamily="34" charset="0"/>
              </a:rPr>
              <a:t>).</a:t>
            </a:r>
          </a:p>
          <a:p>
            <a:pPr>
              <a:spcBef>
                <a:spcPct val="0"/>
              </a:spcBef>
            </a:pPr>
            <a:endParaRPr lang="en-GB" sz="2000" dirty="0"/>
          </a:p>
          <a:p>
            <a:pPr marL="0" indent="0" fontAlgn="auto">
              <a:spcAft>
                <a:spcPts val="0"/>
              </a:spcAft>
              <a:buFont typeface="Arial" charset="0"/>
              <a:buNone/>
              <a:defRPr/>
            </a:pPr>
            <a:endParaRPr lang="en-US" sz="2000" dirty="0">
              <a:latin typeface="Times New Roman" panose="02020603050405020304" pitchFamily="18" charset="0"/>
              <a:cs typeface="Times New Roman" panose="02020603050405020304" pitchFamily="18" charset="0"/>
            </a:endParaRPr>
          </a:p>
        </p:txBody>
      </p:sp>
      <p:pic>
        <p:nvPicPr>
          <p:cNvPr id="4" name="Image 3" descr="Une image contenant texte&#10;&#10;Description générée automatiquement">
            <a:extLst>
              <a:ext uri="{FF2B5EF4-FFF2-40B4-BE49-F238E27FC236}">
                <a16:creationId xmlns:a16="http://schemas.microsoft.com/office/drawing/2014/main" id="{2CCB31DE-0928-BA4B-B4EC-7CA29E7751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198" y="697371"/>
            <a:ext cx="3093631" cy="309363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72BFBBA2-4FF8-41E8-88DA-9474EA1A1A27}" type="slidenum">
              <a:rPr lang="da-DK" smtClean="0"/>
              <a:pPr>
                <a:defRPr/>
              </a:pPr>
              <a:t>18</a:t>
            </a:fld>
            <a:endParaRPr lang="da-DK"/>
          </a:p>
        </p:txBody>
      </p:sp>
      <p:sp>
        <p:nvSpPr>
          <p:cNvPr id="6" name="Pladsholder til sidefod 4">
            <a:extLst>
              <a:ext uri="{FF2B5EF4-FFF2-40B4-BE49-F238E27FC236}">
                <a16:creationId xmlns:a16="http://schemas.microsoft.com/office/drawing/2014/main" id="{FA4FCC40-8C73-FA49-906A-FBBD09E6797B}"/>
              </a:ext>
            </a:extLst>
          </p:cNvPr>
          <p:cNvSpPr>
            <a:spLocks noGrp="1"/>
          </p:cNvSpPr>
          <p:nvPr>
            <p:ph type="ftr" sz="quarter" idx="3"/>
          </p:nvPr>
        </p:nvSpPr>
        <p:spPr>
          <a:xfrm>
            <a:off x="679172" y="6356350"/>
            <a:ext cx="7169428"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lgn="l"/>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Guía</a:t>
            </a:r>
            <a:r>
              <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 </a:t>
            </a:r>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practica</a:t>
            </a:r>
            <a:r>
              <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 para la </a:t>
            </a:r>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formulación</a:t>
            </a:r>
            <a:r>
              <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 de planes de </a:t>
            </a:r>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acción</a:t>
            </a:r>
            <a:r>
              <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 </a:t>
            </a:r>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nacionales</a:t>
            </a:r>
            <a:r>
              <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 contra el </a:t>
            </a:r>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trabajo</a:t>
            </a:r>
            <a:r>
              <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 </a:t>
            </a:r>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forzoso</a:t>
            </a:r>
            <a:endPar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endParaRPr>
          </a:p>
        </p:txBody>
      </p:sp>
      <p:sp>
        <p:nvSpPr>
          <p:cNvPr id="10" name="Pladsholder til indhold 3">
            <a:extLst>
              <a:ext uri="{FF2B5EF4-FFF2-40B4-BE49-F238E27FC236}">
                <a16:creationId xmlns:a16="http://schemas.microsoft.com/office/drawing/2014/main" id="{86D9D4B6-E8E4-AF44-809D-20F2EA8F20C1}"/>
              </a:ext>
            </a:extLst>
          </p:cNvPr>
          <p:cNvSpPr>
            <a:spLocks noGrp="1"/>
          </p:cNvSpPr>
          <p:nvPr>
            <p:ph sz="half" idx="2"/>
          </p:nvPr>
        </p:nvSpPr>
        <p:spPr>
          <a:xfrm>
            <a:off x="6117771" y="1466394"/>
            <a:ext cx="5421086" cy="4889956"/>
          </a:xfrm>
        </p:spPr>
        <p:txBody>
          <a:bodyPr rtlCol="0">
            <a:normAutofit/>
          </a:bodyPr>
          <a:lstStyle/>
          <a:p>
            <a:pPr fontAlgn="auto">
              <a:spcAft>
                <a:spcPts val="0"/>
              </a:spcAft>
              <a:buBlip>
                <a:blip r:embed="rId3"/>
              </a:buBlip>
              <a:defRPr/>
            </a:pPr>
            <a:r>
              <a:rPr lang="fr-CH" sz="1800" dirty="0">
                <a:latin typeface="Noto Sans" panose="020B0502040504020204" pitchFamily="34" charset="0"/>
                <a:ea typeface="Noto Sans" panose="020B0502040504020204" pitchFamily="34" charset="0"/>
                <a:cs typeface="Noto Sans" panose="020B0502040504020204" pitchFamily="34" charset="0"/>
              </a:rPr>
              <a:t>En un </a:t>
            </a:r>
            <a:r>
              <a:rPr lang="fr-CH" sz="1800" dirty="0" err="1">
                <a:latin typeface="Noto Sans" panose="020B0502040504020204" pitchFamily="34" charset="0"/>
                <a:ea typeface="Noto Sans" panose="020B0502040504020204" pitchFamily="34" charset="0"/>
                <a:cs typeface="Noto Sans" panose="020B0502040504020204" pitchFamily="34" charset="0"/>
              </a:rPr>
              <a:t>mundo</a:t>
            </a:r>
            <a:r>
              <a:rPr lang="fr-CH" sz="1800" dirty="0">
                <a:latin typeface="Noto Sans" panose="020B0502040504020204" pitchFamily="34" charset="0"/>
                <a:ea typeface="Noto Sans" panose="020B0502040504020204" pitchFamily="34" charset="0"/>
                <a:cs typeface="Noto Sans" panose="020B0502040504020204" pitchFamily="34" charset="0"/>
              </a:rPr>
              <a:t> </a:t>
            </a:r>
            <a:r>
              <a:rPr lang="fr-CH" sz="1800" dirty="0" err="1">
                <a:latin typeface="Noto Sans" panose="020B0502040504020204" pitchFamily="34" charset="0"/>
                <a:ea typeface="Noto Sans" panose="020B0502040504020204" pitchFamily="34" charset="0"/>
                <a:cs typeface="Noto Sans" panose="020B0502040504020204" pitchFamily="34" charset="0"/>
              </a:rPr>
              <a:t>globalizado</a:t>
            </a:r>
            <a:r>
              <a:rPr lang="fr-CH" sz="1800" dirty="0">
                <a:latin typeface="Noto Sans" panose="020B0502040504020204" pitchFamily="34" charset="0"/>
                <a:ea typeface="Noto Sans" panose="020B0502040504020204" pitchFamily="34" charset="0"/>
                <a:cs typeface="Noto Sans" panose="020B0502040504020204" pitchFamily="34" charset="0"/>
              </a:rPr>
              <a:t>, la </a:t>
            </a:r>
            <a:r>
              <a:rPr lang="fr-CH" sz="1800" dirty="0" err="1">
                <a:latin typeface="Noto Sans" panose="020B0502040504020204" pitchFamily="34" charset="0"/>
                <a:ea typeface="Noto Sans" panose="020B0502040504020204" pitchFamily="34" charset="0"/>
                <a:cs typeface="Noto Sans" panose="020B0502040504020204" pitchFamily="34" charset="0"/>
              </a:rPr>
              <a:t>persistencia</a:t>
            </a:r>
            <a:r>
              <a:rPr lang="fr-CH" sz="1800" dirty="0">
                <a:latin typeface="Noto Sans" panose="020B0502040504020204" pitchFamily="34" charset="0"/>
                <a:ea typeface="Noto Sans" panose="020B0502040504020204" pitchFamily="34" charset="0"/>
                <a:cs typeface="Noto Sans" panose="020B0502040504020204" pitchFamily="34" charset="0"/>
              </a:rPr>
              <a:t> </a:t>
            </a:r>
            <a:r>
              <a:rPr lang="fr-CH" sz="1800" dirty="0" err="1">
                <a:latin typeface="Noto Sans" panose="020B0502040504020204" pitchFamily="34" charset="0"/>
                <a:ea typeface="Noto Sans" panose="020B0502040504020204" pitchFamily="34" charset="0"/>
                <a:cs typeface="Noto Sans" panose="020B0502040504020204" pitchFamily="34" charset="0"/>
              </a:rPr>
              <a:t>del</a:t>
            </a:r>
            <a:r>
              <a:rPr lang="fr-CH" sz="1800" dirty="0">
                <a:latin typeface="Noto Sans" panose="020B0502040504020204" pitchFamily="34" charset="0"/>
                <a:ea typeface="Noto Sans" panose="020B0502040504020204" pitchFamily="34" charset="0"/>
                <a:cs typeface="Noto Sans" panose="020B0502040504020204" pitchFamily="34" charset="0"/>
              </a:rPr>
              <a:t> </a:t>
            </a:r>
            <a:r>
              <a:rPr lang="fr-CH" sz="1800" dirty="0" err="1">
                <a:latin typeface="Noto Sans" panose="020B0502040504020204" pitchFamily="34" charset="0"/>
                <a:ea typeface="Noto Sans" panose="020B0502040504020204" pitchFamily="34" charset="0"/>
                <a:cs typeface="Noto Sans" panose="020B0502040504020204" pitchFamily="34" charset="0"/>
              </a:rPr>
              <a:t>trabajo</a:t>
            </a:r>
            <a:r>
              <a:rPr lang="fr-CH" sz="1800" dirty="0">
                <a:latin typeface="Noto Sans" panose="020B0502040504020204" pitchFamily="34" charset="0"/>
                <a:ea typeface="Noto Sans" panose="020B0502040504020204" pitchFamily="34" charset="0"/>
                <a:cs typeface="Noto Sans" panose="020B0502040504020204" pitchFamily="34" charset="0"/>
              </a:rPr>
              <a:t> </a:t>
            </a:r>
            <a:r>
              <a:rPr lang="fr-CH" sz="1800" dirty="0" err="1">
                <a:latin typeface="Noto Sans" panose="020B0502040504020204" pitchFamily="34" charset="0"/>
                <a:ea typeface="Noto Sans" panose="020B0502040504020204" pitchFamily="34" charset="0"/>
                <a:cs typeface="Noto Sans" panose="020B0502040504020204" pitchFamily="34" charset="0"/>
              </a:rPr>
              <a:t>forzoso</a:t>
            </a:r>
            <a:r>
              <a:rPr lang="fr-CH" sz="1800" dirty="0">
                <a:latin typeface="Noto Sans" panose="020B0502040504020204" pitchFamily="34" charset="0"/>
                <a:ea typeface="Noto Sans" panose="020B0502040504020204" pitchFamily="34" charset="0"/>
                <a:cs typeface="Noto Sans" panose="020B0502040504020204" pitchFamily="34" charset="0"/>
              </a:rPr>
              <a:t> y el </a:t>
            </a:r>
            <a:r>
              <a:rPr lang="fr-CH" sz="1800" dirty="0" err="1">
                <a:latin typeface="Noto Sans" panose="020B0502040504020204" pitchFamily="34" charset="0"/>
                <a:ea typeface="Noto Sans" panose="020B0502040504020204" pitchFamily="34" charset="0"/>
                <a:cs typeface="Noto Sans" panose="020B0502040504020204" pitchFamily="34" charset="0"/>
              </a:rPr>
              <a:t>trabajo</a:t>
            </a:r>
            <a:r>
              <a:rPr lang="fr-CH" sz="1800" dirty="0">
                <a:latin typeface="Noto Sans" panose="020B0502040504020204" pitchFamily="34" charset="0"/>
                <a:ea typeface="Noto Sans" panose="020B0502040504020204" pitchFamily="34" charset="0"/>
                <a:cs typeface="Noto Sans" panose="020B0502040504020204" pitchFamily="34" charset="0"/>
              </a:rPr>
              <a:t> </a:t>
            </a:r>
            <a:r>
              <a:rPr lang="fr-CH" sz="1800" dirty="0" err="1">
                <a:latin typeface="Noto Sans" panose="020B0502040504020204" pitchFamily="34" charset="0"/>
                <a:ea typeface="Noto Sans" panose="020B0502040504020204" pitchFamily="34" charset="0"/>
                <a:cs typeface="Noto Sans" panose="020B0502040504020204" pitchFamily="34" charset="0"/>
              </a:rPr>
              <a:t>infantil</a:t>
            </a:r>
            <a:r>
              <a:rPr lang="fr-CH" sz="1800" dirty="0">
                <a:latin typeface="Noto Sans" panose="020B0502040504020204" pitchFamily="34" charset="0"/>
                <a:ea typeface="Noto Sans" panose="020B0502040504020204" pitchFamily="34" charset="0"/>
                <a:cs typeface="Noto Sans" panose="020B0502040504020204" pitchFamily="34" charset="0"/>
              </a:rPr>
              <a:t> en </a:t>
            </a:r>
            <a:r>
              <a:rPr lang="fr-CH" sz="1800" dirty="0" err="1">
                <a:latin typeface="Noto Sans" panose="020B0502040504020204" pitchFamily="34" charset="0"/>
                <a:ea typeface="Noto Sans" panose="020B0502040504020204" pitchFamily="34" charset="0"/>
                <a:cs typeface="Noto Sans" panose="020B0502040504020204" pitchFamily="34" charset="0"/>
              </a:rPr>
              <a:t>cualquier</a:t>
            </a:r>
            <a:r>
              <a:rPr lang="fr-CH" sz="1800" dirty="0">
                <a:latin typeface="Noto Sans" panose="020B0502040504020204" pitchFamily="34" charset="0"/>
                <a:ea typeface="Noto Sans" panose="020B0502040504020204" pitchFamily="34" charset="0"/>
                <a:cs typeface="Noto Sans" panose="020B0502040504020204" pitchFamily="34" charset="0"/>
              </a:rPr>
              <a:t> parte </a:t>
            </a:r>
            <a:r>
              <a:rPr lang="fr-CH" sz="1800" dirty="0" err="1">
                <a:latin typeface="Noto Sans" panose="020B0502040504020204" pitchFamily="34" charset="0"/>
                <a:ea typeface="Noto Sans" panose="020B0502040504020204" pitchFamily="34" charset="0"/>
                <a:cs typeface="Noto Sans" panose="020B0502040504020204" pitchFamily="34" charset="0"/>
              </a:rPr>
              <a:t>del</a:t>
            </a:r>
            <a:r>
              <a:rPr lang="fr-CH" sz="1800" dirty="0">
                <a:latin typeface="Noto Sans" panose="020B0502040504020204" pitchFamily="34" charset="0"/>
                <a:ea typeface="Noto Sans" panose="020B0502040504020204" pitchFamily="34" charset="0"/>
                <a:cs typeface="Noto Sans" panose="020B0502040504020204" pitchFamily="34" charset="0"/>
              </a:rPr>
              <a:t> </a:t>
            </a:r>
            <a:r>
              <a:rPr lang="fr-CH" sz="1800" dirty="0" err="1">
                <a:latin typeface="Noto Sans" panose="020B0502040504020204" pitchFamily="34" charset="0"/>
                <a:ea typeface="Noto Sans" panose="020B0502040504020204" pitchFamily="34" charset="0"/>
                <a:cs typeface="Noto Sans" panose="020B0502040504020204" pitchFamily="34" charset="0"/>
              </a:rPr>
              <a:t>mundo</a:t>
            </a:r>
            <a:r>
              <a:rPr lang="fr-CH" sz="1800" dirty="0">
                <a:latin typeface="Noto Sans" panose="020B0502040504020204" pitchFamily="34" charset="0"/>
                <a:ea typeface="Noto Sans" panose="020B0502040504020204" pitchFamily="34" charset="0"/>
                <a:cs typeface="Noto Sans" panose="020B0502040504020204" pitchFamily="34" charset="0"/>
              </a:rPr>
              <a:t> los </a:t>
            </a:r>
            <a:r>
              <a:rPr lang="fr-CH" sz="1800" dirty="0" err="1">
                <a:latin typeface="Noto Sans" panose="020B0502040504020204" pitchFamily="34" charset="0"/>
                <a:ea typeface="Noto Sans" panose="020B0502040504020204" pitchFamily="34" charset="0"/>
                <a:cs typeface="Noto Sans" panose="020B0502040504020204" pitchFamily="34" charset="0"/>
              </a:rPr>
              <a:t>convierte</a:t>
            </a:r>
            <a:r>
              <a:rPr lang="fr-CH" sz="1800" dirty="0">
                <a:latin typeface="Noto Sans" panose="020B0502040504020204" pitchFamily="34" charset="0"/>
                <a:ea typeface="Noto Sans" panose="020B0502040504020204" pitchFamily="34" charset="0"/>
                <a:cs typeface="Noto Sans" panose="020B0502040504020204" pitchFamily="34" charset="0"/>
              </a:rPr>
              <a:t> en ¡un </a:t>
            </a:r>
            <a:r>
              <a:rPr lang="fr-CH" sz="1800" dirty="0" err="1">
                <a:latin typeface="Noto Sans" panose="020B0502040504020204" pitchFamily="34" charset="0"/>
                <a:ea typeface="Noto Sans" panose="020B0502040504020204" pitchFamily="34" charset="0"/>
                <a:cs typeface="Noto Sans" panose="020B0502040504020204" pitchFamily="34" charset="0"/>
              </a:rPr>
              <a:t>problema</a:t>
            </a:r>
            <a:r>
              <a:rPr lang="fr-CH" sz="1800" dirty="0">
                <a:latin typeface="Noto Sans" panose="020B0502040504020204" pitchFamily="34" charset="0"/>
                <a:ea typeface="Noto Sans" panose="020B0502040504020204" pitchFamily="34" charset="0"/>
                <a:cs typeface="Noto Sans" panose="020B0502040504020204" pitchFamily="34" charset="0"/>
              </a:rPr>
              <a:t> global!</a:t>
            </a:r>
          </a:p>
          <a:p>
            <a:pPr fontAlgn="auto">
              <a:spcAft>
                <a:spcPts val="0"/>
              </a:spcAft>
              <a:buBlip>
                <a:blip r:embed="rId3"/>
              </a:buBlip>
              <a:defRPr/>
            </a:pPr>
            <a:r>
              <a:rPr lang="fr-CH" sz="1800" dirty="0">
                <a:latin typeface="Noto Sans" panose="020B0502040504020204" pitchFamily="34" charset="0"/>
                <a:ea typeface="Noto Sans" panose="020B0502040504020204" pitchFamily="34" charset="0"/>
                <a:cs typeface="Noto Sans" panose="020B0502040504020204" pitchFamily="34" charset="0"/>
              </a:rPr>
              <a:t>En el </a:t>
            </a:r>
            <a:r>
              <a:rPr lang="fr-CH" sz="1800" dirty="0" err="1">
                <a:latin typeface="Noto Sans" panose="020B0502040504020204" pitchFamily="34" charset="0"/>
                <a:ea typeface="Noto Sans" panose="020B0502040504020204" pitchFamily="34" charset="0"/>
                <a:cs typeface="Noto Sans" panose="020B0502040504020204" pitchFamily="34" charset="0"/>
              </a:rPr>
              <a:t>caso</a:t>
            </a:r>
            <a:r>
              <a:rPr lang="fr-CH" sz="1800" dirty="0">
                <a:latin typeface="Noto Sans" panose="020B0502040504020204" pitchFamily="34" charset="0"/>
                <a:ea typeface="Noto Sans" panose="020B0502040504020204" pitchFamily="34" charset="0"/>
                <a:cs typeface="Noto Sans" panose="020B0502040504020204" pitchFamily="34" charset="0"/>
              </a:rPr>
              <a:t> de los </a:t>
            </a:r>
            <a:r>
              <a:rPr lang="fr-CH" sz="1800" dirty="0" err="1">
                <a:latin typeface="Noto Sans" panose="020B0502040504020204" pitchFamily="34" charset="0"/>
                <a:ea typeface="Noto Sans" panose="020B0502040504020204" pitchFamily="34" charset="0"/>
                <a:cs typeface="Noto Sans" panose="020B0502040504020204" pitchFamily="34" charset="0"/>
              </a:rPr>
              <a:t>trabajadores</a:t>
            </a:r>
            <a:r>
              <a:rPr lang="fr-CH" sz="1800" dirty="0">
                <a:latin typeface="Noto Sans" panose="020B0502040504020204" pitchFamily="34" charset="0"/>
                <a:ea typeface="Noto Sans" panose="020B0502040504020204" pitchFamily="34" charset="0"/>
                <a:cs typeface="Noto Sans" panose="020B0502040504020204" pitchFamily="34" charset="0"/>
              </a:rPr>
              <a:t> migrantes, es </a:t>
            </a:r>
            <a:r>
              <a:rPr lang="fr-CH" sz="1800" dirty="0" err="1">
                <a:latin typeface="Noto Sans" panose="020B0502040504020204" pitchFamily="34" charset="0"/>
                <a:ea typeface="Noto Sans" panose="020B0502040504020204" pitchFamily="34" charset="0"/>
                <a:cs typeface="Noto Sans" panose="020B0502040504020204" pitchFamily="34" charset="0"/>
              </a:rPr>
              <a:t>muy</a:t>
            </a:r>
            <a:r>
              <a:rPr lang="fr-CH" sz="1800" dirty="0">
                <a:latin typeface="Noto Sans" panose="020B0502040504020204" pitchFamily="34" charset="0"/>
                <a:ea typeface="Noto Sans" panose="020B0502040504020204" pitchFamily="34" charset="0"/>
                <a:cs typeface="Noto Sans" panose="020B0502040504020204" pitchFamily="34" charset="0"/>
              </a:rPr>
              <a:t> importante que los </a:t>
            </a:r>
            <a:r>
              <a:rPr lang="fr-CH" sz="1800" dirty="0" err="1">
                <a:latin typeface="Noto Sans" panose="020B0502040504020204" pitchFamily="34" charset="0"/>
                <a:ea typeface="Noto Sans" panose="020B0502040504020204" pitchFamily="34" charset="0"/>
                <a:cs typeface="Noto Sans" panose="020B0502040504020204" pitchFamily="34" charset="0"/>
              </a:rPr>
              <a:t>países</a:t>
            </a:r>
            <a:r>
              <a:rPr lang="fr-CH" sz="1800" dirty="0">
                <a:latin typeface="Noto Sans" panose="020B0502040504020204" pitchFamily="34" charset="0"/>
                <a:ea typeface="Noto Sans" panose="020B0502040504020204" pitchFamily="34" charset="0"/>
                <a:cs typeface="Noto Sans" panose="020B0502040504020204" pitchFamily="34" charset="0"/>
              </a:rPr>
              <a:t> de </a:t>
            </a:r>
            <a:r>
              <a:rPr lang="fr-CH" sz="1800" dirty="0" err="1">
                <a:latin typeface="Noto Sans" panose="020B0502040504020204" pitchFamily="34" charset="0"/>
                <a:ea typeface="Noto Sans" panose="020B0502040504020204" pitchFamily="34" charset="0"/>
                <a:cs typeface="Noto Sans" panose="020B0502040504020204" pitchFamily="34" charset="0"/>
              </a:rPr>
              <a:t>origen</a:t>
            </a:r>
            <a:r>
              <a:rPr lang="fr-CH" sz="1800" dirty="0">
                <a:latin typeface="Noto Sans" panose="020B0502040504020204" pitchFamily="34" charset="0"/>
                <a:ea typeface="Noto Sans" panose="020B0502040504020204" pitchFamily="34" charset="0"/>
                <a:cs typeface="Noto Sans" panose="020B0502040504020204" pitchFamily="34" charset="0"/>
              </a:rPr>
              <a:t>, </a:t>
            </a:r>
            <a:r>
              <a:rPr lang="fr-CH" sz="1800" dirty="0" err="1">
                <a:latin typeface="Noto Sans" panose="020B0502040504020204" pitchFamily="34" charset="0"/>
                <a:ea typeface="Noto Sans" panose="020B0502040504020204" pitchFamily="34" charset="0"/>
                <a:cs typeface="Noto Sans" panose="020B0502040504020204" pitchFamily="34" charset="0"/>
              </a:rPr>
              <a:t>tránsito</a:t>
            </a:r>
            <a:r>
              <a:rPr lang="fr-CH" sz="1800" dirty="0">
                <a:latin typeface="Noto Sans" panose="020B0502040504020204" pitchFamily="34" charset="0"/>
                <a:ea typeface="Noto Sans" panose="020B0502040504020204" pitchFamily="34" charset="0"/>
                <a:cs typeface="Noto Sans" panose="020B0502040504020204" pitchFamily="34" charset="0"/>
              </a:rPr>
              <a:t> y </a:t>
            </a:r>
            <a:r>
              <a:rPr lang="fr-CH" sz="1800" dirty="0" err="1">
                <a:latin typeface="Noto Sans" panose="020B0502040504020204" pitchFamily="34" charset="0"/>
                <a:ea typeface="Noto Sans" panose="020B0502040504020204" pitchFamily="34" charset="0"/>
                <a:cs typeface="Noto Sans" panose="020B0502040504020204" pitchFamily="34" charset="0"/>
              </a:rPr>
              <a:t>destino</a:t>
            </a:r>
            <a:r>
              <a:rPr lang="fr-CH" sz="1800" dirty="0">
                <a:latin typeface="Noto Sans" panose="020B0502040504020204" pitchFamily="34" charset="0"/>
                <a:ea typeface="Noto Sans" panose="020B0502040504020204" pitchFamily="34" charset="0"/>
                <a:cs typeface="Noto Sans" panose="020B0502040504020204" pitchFamily="34" charset="0"/>
              </a:rPr>
              <a:t> </a:t>
            </a:r>
            <a:r>
              <a:rPr lang="fr-CH" sz="1800" dirty="0" err="1">
                <a:latin typeface="Noto Sans" panose="020B0502040504020204" pitchFamily="34" charset="0"/>
                <a:ea typeface="Noto Sans" panose="020B0502040504020204" pitchFamily="34" charset="0"/>
                <a:cs typeface="Noto Sans" panose="020B0502040504020204" pitchFamily="34" charset="0"/>
              </a:rPr>
              <a:t>colaboren</a:t>
            </a:r>
            <a:r>
              <a:rPr lang="fr-CH" sz="1800" dirty="0">
                <a:latin typeface="Noto Sans" panose="020B0502040504020204" pitchFamily="34" charset="0"/>
                <a:ea typeface="Noto Sans" panose="020B0502040504020204" pitchFamily="34" charset="0"/>
                <a:cs typeface="Noto Sans" panose="020B0502040504020204" pitchFamily="34" charset="0"/>
              </a:rPr>
              <a:t> para </a:t>
            </a:r>
            <a:r>
              <a:rPr lang="fr-CH" sz="1800" dirty="0" err="1">
                <a:latin typeface="Noto Sans" panose="020B0502040504020204" pitchFamily="34" charset="0"/>
                <a:ea typeface="Noto Sans" panose="020B0502040504020204" pitchFamily="34" charset="0"/>
                <a:cs typeface="Noto Sans" panose="020B0502040504020204" pitchFamily="34" charset="0"/>
              </a:rPr>
              <a:t>prevenir</a:t>
            </a:r>
            <a:r>
              <a:rPr lang="fr-CH" sz="1800" dirty="0">
                <a:latin typeface="Noto Sans" panose="020B0502040504020204" pitchFamily="34" charset="0"/>
                <a:ea typeface="Noto Sans" panose="020B0502040504020204" pitchFamily="34" charset="0"/>
                <a:cs typeface="Noto Sans" panose="020B0502040504020204" pitchFamily="34" charset="0"/>
              </a:rPr>
              <a:t> la </a:t>
            </a:r>
            <a:r>
              <a:rPr lang="fr-CH" sz="1800" dirty="0" err="1">
                <a:latin typeface="Noto Sans" panose="020B0502040504020204" pitchFamily="34" charset="0"/>
                <a:ea typeface="Noto Sans" panose="020B0502040504020204" pitchFamily="34" charset="0"/>
                <a:cs typeface="Noto Sans" panose="020B0502040504020204" pitchFamily="34" charset="0"/>
              </a:rPr>
              <a:t>trata</a:t>
            </a:r>
            <a:r>
              <a:rPr lang="fr-CH" sz="1800" dirty="0">
                <a:latin typeface="Noto Sans" panose="020B0502040504020204" pitchFamily="34" charset="0"/>
                <a:ea typeface="Noto Sans" panose="020B0502040504020204" pitchFamily="34" charset="0"/>
                <a:cs typeface="Noto Sans" panose="020B0502040504020204" pitchFamily="34" charset="0"/>
              </a:rPr>
              <a:t> y </a:t>
            </a:r>
            <a:r>
              <a:rPr lang="fr-CH" sz="1800" dirty="0" err="1">
                <a:latin typeface="Noto Sans" panose="020B0502040504020204" pitchFamily="34" charset="0"/>
                <a:ea typeface="Noto Sans" panose="020B0502040504020204" pitchFamily="34" charset="0"/>
                <a:cs typeface="Noto Sans" panose="020B0502040504020204" pitchFamily="34" charset="0"/>
              </a:rPr>
              <a:t>promover</a:t>
            </a:r>
            <a:r>
              <a:rPr lang="fr-CH" sz="1800" dirty="0">
                <a:latin typeface="Noto Sans" panose="020B0502040504020204" pitchFamily="34" charset="0"/>
                <a:ea typeface="Noto Sans" panose="020B0502040504020204" pitchFamily="34" charset="0"/>
                <a:cs typeface="Noto Sans" panose="020B0502040504020204" pitchFamily="34" charset="0"/>
              </a:rPr>
              <a:t> </a:t>
            </a:r>
            <a:r>
              <a:rPr lang="fr-CH" sz="1800" dirty="0" err="1">
                <a:latin typeface="Noto Sans" panose="020B0502040504020204" pitchFamily="34" charset="0"/>
                <a:ea typeface="Noto Sans" panose="020B0502040504020204" pitchFamily="34" charset="0"/>
                <a:cs typeface="Noto Sans" panose="020B0502040504020204" pitchFamily="34" charset="0"/>
              </a:rPr>
              <a:t>una</a:t>
            </a:r>
            <a:r>
              <a:rPr lang="fr-CH" sz="1800" dirty="0">
                <a:latin typeface="Noto Sans" panose="020B0502040504020204" pitchFamily="34" charset="0"/>
                <a:ea typeface="Noto Sans" panose="020B0502040504020204" pitchFamily="34" charset="0"/>
                <a:cs typeface="Noto Sans" panose="020B0502040504020204" pitchFamily="34" charset="0"/>
              </a:rPr>
              <a:t> </a:t>
            </a:r>
            <a:r>
              <a:rPr lang="fr-CH" sz="1800" dirty="0" err="1">
                <a:latin typeface="Noto Sans" panose="020B0502040504020204" pitchFamily="34" charset="0"/>
                <a:ea typeface="Noto Sans" panose="020B0502040504020204" pitchFamily="34" charset="0"/>
                <a:cs typeface="Noto Sans" panose="020B0502040504020204" pitchFamily="34" charset="0"/>
              </a:rPr>
              <a:t>contratación</a:t>
            </a:r>
            <a:r>
              <a:rPr lang="fr-CH" sz="1800" dirty="0">
                <a:latin typeface="Noto Sans" panose="020B0502040504020204" pitchFamily="34" charset="0"/>
                <a:ea typeface="Noto Sans" panose="020B0502040504020204" pitchFamily="34" charset="0"/>
                <a:cs typeface="Noto Sans" panose="020B0502040504020204" pitchFamily="34" charset="0"/>
              </a:rPr>
              <a:t> </a:t>
            </a:r>
            <a:r>
              <a:rPr lang="fr-CH" sz="1800" dirty="0" err="1">
                <a:latin typeface="Noto Sans" panose="020B0502040504020204" pitchFamily="34" charset="0"/>
                <a:ea typeface="Noto Sans" panose="020B0502040504020204" pitchFamily="34" charset="0"/>
                <a:cs typeface="Noto Sans" panose="020B0502040504020204" pitchFamily="34" charset="0"/>
              </a:rPr>
              <a:t>equitativa</a:t>
            </a:r>
            <a:r>
              <a:rPr lang="fr-CH" sz="1800" dirty="0">
                <a:latin typeface="Noto Sans" panose="020B0502040504020204" pitchFamily="34" charset="0"/>
                <a:ea typeface="Noto Sans" panose="020B0502040504020204" pitchFamily="34" charset="0"/>
                <a:cs typeface="Noto Sans" panose="020B0502040504020204" pitchFamily="34" charset="0"/>
              </a:rPr>
              <a:t>.</a:t>
            </a:r>
          </a:p>
          <a:p>
            <a:pPr fontAlgn="auto">
              <a:spcAft>
                <a:spcPts val="0"/>
              </a:spcAft>
              <a:buBlip>
                <a:blip r:embed="rId3"/>
              </a:buBlip>
              <a:defRPr/>
            </a:pPr>
            <a:r>
              <a:rPr lang="fr-CH" sz="1800" dirty="0">
                <a:latin typeface="Noto Sans" panose="020B0502040504020204" pitchFamily="34" charset="0"/>
                <a:ea typeface="Noto Sans" panose="020B0502040504020204" pitchFamily="34" charset="0"/>
                <a:cs typeface="Noto Sans" panose="020B0502040504020204" pitchFamily="34" charset="0"/>
              </a:rPr>
              <a:t>La </a:t>
            </a:r>
            <a:r>
              <a:rPr lang="fr-CH" sz="1800" dirty="0" err="1">
                <a:latin typeface="Noto Sans" panose="020B0502040504020204" pitchFamily="34" charset="0"/>
                <a:ea typeface="Noto Sans" panose="020B0502040504020204" pitchFamily="34" charset="0"/>
                <a:cs typeface="Noto Sans" panose="020B0502040504020204" pitchFamily="34" charset="0"/>
              </a:rPr>
              <a:t>adhesión</a:t>
            </a:r>
            <a:r>
              <a:rPr lang="fr-CH" sz="1800" dirty="0">
                <a:latin typeface="Noto Sans" panose="020B0502040504020204" pitchFamily="34" charset="0"/>
                <a:ea typeface="Noto Sans" panose="020B0502040504020204" pitchFamily="34" charset="0"/>
                <a:cs typeface="Noto Sans" panose="020B0502040504020204" pitchFamily="34" charset="0"/>
              </a:rPr>
              <a:t> a los ODS exige el </a:t>
            </a:r>
            <a:r>
              <a:rPr lang="fr-CH" sz="1800" dirty="0" err="1">
                <a:latin typeface="Noto Sans" panose="020B0502040504020204" pitchFamily="34" charset="0"/>
                <a:ea typeface="Noto Sans" panose="020B0502040504020204" pitchFamily="34" charset="0"/>
                <a:cs typeface="Noto Sans" panose="020B0502040504020204" pitchFamily="34" charset="0"/>
              </a:rPr>
              <a:t>compromiso</a:t>
            </a:r>
            <a:r>
              <a:rPr lang="fr-CH" sz="1800" dirty="0">
                <a:latin typeface="Noto Sans" panose="020B0502040504020204" pitchFamily="34" charset="0"/>
                <a:ea typeface="Noto Sans" panose="020B0502040504020204" pitchFamily="34" charset="0"/>
                <a:cs typeface="Noto Sans" panose="020B0502040504020204" pitchFamily="34" charset="0"/>
              </a:rPr>
              <a:t> de </a:t>
            </a:r>
            <a:r>
              <a:rPr lang="fr-CH" sz="1800" dirty="0" err="1">
                <a:latin typeface="Noto Sans" panose="020B0502040504020204" pitchFamily="34" charset="0"/>
                <a:ea typeface="Noto Sans" panose="020B0502040504020204" pitchFamily="34" charset="0"/>
                <a:cs typeface="Noto Sans" panose="020B0502040504020204" pitchFamily="34" charset="0"/>
              </a:rPr>
              <a:t>todos</a:t>
            </a:r>
            <a:r>
              <a:rPr lang="fr-CH" sz="1800" dirty="0">
                <a:latin typeface="Noto Sans" panose="020B0502040504020204" pitchFamily="34" charset="0"/>
                <a:ea typeface="Noto Sans" panose="020B0502040504020204" pitchFamily="34" charset="0"/>
                <a:cs typeface="Noto Sans" panose="020B0502040504020204" pitchFamily="34" charset="0"/>
              </a:rPr>
              <a:t> los </a:t>
            </a:r>
            <a:r>
              <a:rPr lang="fr-CH" sz="1800" dirty="0" err="1">
                <a:latin typeface="Noto Sans" panose="020B0502040504020204" pitchFamily="34" charset="0"/>
                <a:ea typeface="Noto Sans" panose="020B0502040504020204" pitchFamily="34" charset="0"/>
                <a:cs typeface="Noto Sans" panose="020B0502040504020204" pitchFamily="34" charset="0"/>
              </a:rPr>
              <a:t>países</a:t>
            </a:r>
            <a:r>
              <a:rPr lang="fr-CH" sz="1800" dirty="0">
                <a:latin typeface="Noto Sans" panose="020B0502040504020204" pitchFamily="34" charset="0"/>
                <a:ea typeface="Noto Sans" panose="020B0502040504020204" pitchFamily="34" charset="0"/>
                <a:cs typeface="Noto Sans" panose="020B0502040504020204" pitchFamily="34" charset="0"/>
              </a:rPr>
              <a:t> de </a:t>
            </a:r>
            <a:r>
              <a:rPr lang="fr-CH" sz="1800" dirty="0" err="1">
                <a:latin typeface="Noto Sans" panose="020B0502040504020204" pitchFamily="34" charset="0"/>
                <a:ea typeface="Noto Sans" panose="020B0502040504020204" pitchFamily="34" charset="0"/>
                <a:cs typeface="Noto Sans" panose="020B0502040504020204" pitchFamily="34" charset="0"/>
              </a:rPr>
              <a:t>adoptar</a:t>
            </a:r>
            <a:r>
              <a:rPr lang="fr-CH" sz="1800" dirty="0">
                <a:latin typeface="Noto Sans" panose="020B0502040504020204" pitchFamily="34" charset="0"/>
                <a:ea typeface="Noto Sans" panose="020B0502040504020204" pitchFamily="34" charset="0"/>
                <a:cs typeface="Noto Sans" panose="020B0502040504020204" pitchFamily="34" charset="0"/>
              </a:rPr>
              <a:t> las </a:t>
            </a:r>
            <a:r>
              <a:rPr lang="fr-CH" sz="1800" dirty="0" err="1">
                <a:latin typeface="Noto Sans" panose="020B0502040504020204" pitchFamily="34" charset="0"/>
                <a:ea typeface="Noto Sans" panose="020B0502040504020204" pitchFamily="34" charset="0"/>
                <a:cs typeface="Noto Sans" panose="020B0502040504020204" pitchFamily="34" charset="0"/>
              </a:rPr>
              <a:t>medidas</a:t>
            </a:r>
            <a:r>
              <a:rPr lang="fr-CH" sz="1800" dirty="0">
                <a:latin typeface="Noto Sans" panose="020B0502040504020204" pitchFamily="34" charset="0"/>
                <a:ea typeface="Noto Sans" panose="020B0502040504020204" pitchFamily="34" charset="0"/>
                <a:cs typeface="Noto Sans" panose="020B0502040504020204" pitchFamily="34" charset="0"/>
              </a:rPr>
              <a:t> </a:t>
            </a:r>
            <a:r>
              <a:rPr lang="fr-CH" sz="1800" dirty="0" err="1">
                <a:latin typeface="Noto Sans" panose="020B0502040504020204" pitchFamily="34" charset="0"/>
                <a:ea typeface="Noto Sans" panose="020B0502040504020204" pitchFamily="34" charset="0"/>
                <a:cs typeface="Noto Sans" panose="020B0502040504020204" pitchFamily="34" charset="0"/>
              </a:rPr>
              <a:t>necesarias</a:t>
            </a:r>
            <a:r>
              <a:rPr lang="fr-CH" sz="1800" dirty="0">
                <a:latin typeface="Noto Sans" panose="020B0502040504020204" pitchFamily="34" charset="0"/>
                <a:ea typeface="Noto Sans" panose="020B0502040504020204" pitchFamily="34" charset="0"/>
                <a:cs typeface="Noto Sans" panose="020B0502040504020204" pitchFamily="34" charset="0"/>
              </a:rPr>
              <a:t> y </a:t>
            </a:r>
            <a:r>
              <a:rPr lang="fr-CH" sz="1800" dirty="0" err="1">
                <a:latin typeface="Noto Sans" panose="020B0502040504020204" pitchFamily="34" charset="0"/>
                <a:ea typeface="Noto Sans" panose="020B0502040504020204" pitchFamily="34" charset="0"/>
                <a:cs typeface="Noto Sans" panose="020B0502040504020204" pitchFamily="34" charset="0"/>
              </a:rPr>
              <a:t>asignar</a:t>
            </a:r>
            <a:r>
              <a:rPr lang="fr-CH" sz="1800" dirty="0">
                <a:latin typeface="Noto Sans" panose="020B0502040504020204" pitchFamily="34" charset="0"/>
                <a:ea typeface="Noto Sans" panose="020B0502040504020204" pitchFamily="34" charset="0"/>
                <a:cs typeface="Noto Sans" panose="020B0502040504020204" pitchFamily="34" charset="0"/>
              </a:rPr>
              <a:t> los </a:t>
            </a:r>
            <a:r>
              <a:rPr lang="fr-CH" sz="1800" dirty="0" err="1">
                <a:latin typeface="Noto Sans" panose="020B0502040504020204" pitchFamily="34" charset="0"/>
                <a:ea typeface="Noto Sans" panose="020B0502040504020204" pitchFamily="34" charset="0"/>
                <a:cs typeface="Noto Sans" panose="020B0502040504020204" pitchFamily="34" charset="0"/>
              </a:rPr>
              <a:t>recursos</a:t>
            </a:r>
            <a:r>
              <a:rPr lang="fr-CH" sz="1800" dirty="0">
                <a:latin typeface="Noto Sans" panose="020B0502040504020204" pitchFamily="34" charset="0"/>
                <a:ea typeface="Noto Sans" panose="020B0502040504020204" pitchFamily="34" charset="0"/>
                <a:cs typeface="Noto Sans" panose="020B0502040504020204" pitchFamily="34" charset="0"/>
              </a:rPr>
              <a:t> pertinentes.</a:t>
            </a:r>
          </a:p>
          <a:p>
            <a:pPr fontAlgn="auto">
              <a:spcAft>
                <a:spcPts val="0"/>
              </a:spcAft>
              <a:buBlip>
                <a:blip r:embed="rId3"/>
              </a:buBlip>
              <a:defRPr/>
            </a:pPr>
            <a:r>
              <a:rPr lang="fr-CH" sz="1800" dirty="0">
                <a:latin typeface="Noto Sans" panose="020B0502040504020204" pitchFamily="34" charset="0"/>
                <a:ea typeface="Noto Sans" panose="020B0502040504020204" pitchFamily="34" charset="0"/>
                <a:cs typeface="Noto Sans" panose="020B0502040504020204" pitchFamily="34" charset="0"/>
              </a:rPr>
              <a:t>La </a:t>
            </a:r>
            <a:r>
              <a:rPr lang="fr-CH" sz="1800" dirty="0" err="1">
                <a:latin typeface="Noto Sans" panose="020B0502040504020204" pitchFamily="34" charset="0"/>
                <a:ea typeface="Noto Sans" panose="020B0502040504020204" pitchFamily="34" charset="0"/>
                <a:cs typeface="Noto Sans" panose="020B0502040504020204" pitchFamily="34" charset="0"/>
              </a:rPr>
              <a:t>Alianza</a:t>
            </a:r>
            <a:r>
              <a:rPr lang="fr-CH" sz="1800" dirty="0">
                <a:latin typeface="Noto Sans" panose="020B0502040504020204" pitchFamily="34" charset="0"/>
                <a:ea typeface="Noto Sans" panose="020B0502040504020204" pitchFamily="34" charset="0"/>
                <a:cs typeface="Noto Sans" panose="020B0502040504020204" pitchFamily="34" charset="0"/>
              </a:rPr>
              <a:t> 8.7 es la principal </a:t>
            </a:r>
            <a:r>
              <a:rPr lang="fr-CH" sz="1800" dirty="0" err="1">
                <a:latin typeface="Noto Sans" panose="020B0502040504020204" pitchFamily="34" charset="0"/>
                <a:ea typeface="Noto Sans" panose="020B0502040504020204" pitchFamily="34" charset="0"/>
                <a:cs typeface="Noto Sans" panose="020B0502040504020204" pitchFamily="34" charset="0"/>
              </a:rPr>
              <a:t>alianza</a:t>
            </a:r>
            <a:r>
              <a:rPr lang="fr-CH" sz="1800" dirty="0">
                <a:latin typeface="Noto Sans" panose="020B0502040504020204" pitchFamily="34" charset="0"/>
                <a:ea typeface="Noto Sans" panose="020B0502040504020204" pitchFamily="34" charset="0"/>
                <a:cs typeface="Noto Sans" panose="020B0502040504020204" pitchFamily="34" charset="0"/>
              </a:rPr>
              <a:t> </a:t>
            </a:r>
            <a:r>
              <a:rPr lang="fr-CH" sz="1800" dirty="0" err="1">
                <a:latin typeface="Noto Sans" panose="020B0502040504020204" pitchFamily="34" charset="0"/>
                <a:ea typeface="Noto Sans" panose="020B0502040504020204" pitchFamily="34" charset="0"/>
                <a:cs typeface="Noto Sans" panose="020B0502040504020204" pitchFamily="34" charset="0"/>
              </a:rPr>
              <a:t>mundial</a:t>
            </a:r>
            <a:r>
              <a:rPr lang="fr-CH" sz="1800" dirty="0">
                <a:latin typeface="Noto Sans" panose="020B0502040504020204" pitchFamily="34" charset="0"/>
                <a:ea typeface="Noto Sans" panose="020B0502040504020204" pitchFamily="34" charset="0"/>
                <a:cs typeface="Noto Sans" panose="020B0502040504020204" pitchFamily="34" charset="0"/>
              </a:rPr>
              <a:t> </a:t>
            </a:r>
            <a:r>
              <a:rPr lang="fr-CH" sz="1800" dirty="0" err="1">
                <a:latin typeface="Noto Sans" panose="020B0502040504020204" pitchFamily="34" charset="0"/>
                <a:ea typeface="Noto Sans" panose="020B0502040504020204" pitchFamily="34" charset="0"/>
                <a:cs typeface="Noto Sans" panose="020B0502040504020204" pitchFamily="34" charset="0"/>
              </a:rPr>
              <a:t>dedicada</a:t>
            </a:r>
            <a:r>
              <a:rPr lang="fr-CH" sz="1800" dirty="0">
                <a:latin typeface="Noto Sans" panose="020B0502040504020204" pitchFamily="34" charset="0"/>
                <a:ea typeface="Noto Sans" panose="020B0502040504020204" pitchFamily="34" charset="0"/>
                <a:cs typeface="Noto Sans" panose="020B0502040504020204" pitchFamily="34" charset="0"/>
              </a:rPr>
              <a:t> a la </a:t>
            </a:r>
            <a:r>
              <a:rPr lang="fr-CH" sz="1800" dirty="0" err="1">
                <a:latin typeface="Noto Sans" panose="020B0502040504020204" pitchFamily="34" charset="0"/>
                <a:ea typeface="Noto Sans" panose="020B0502040504020204" pitchFamily="34" charset="0"/>
                <a:cs typeface="Noto Sans" panose="020B0502040504020204" pitchFamily="34" charset="0"/>
              </a:rPr>
              <a:t>eliminación</a:t>
            </a:r>
            <a:r>
              <a:rPr lang="fr-CH" sz="1800" dirty="0">
                <a:latin typeface="Noto Sans" panose="020B0502040504020204" pitchFamily="34" charset="0"/>
                <a:ea typeface="Noto Sans" panose="020B0502040504020204" pitchFamily="34" charset="0"/>
                <a:cs typeface="Noto Sans" panose="020B0502040504020204" pitchFamily="34" charset="0"/>
              </a:rPr>
              <a:t> </a:t>
            </a:r>
            <a:r>
              <a:rPr lang="fr-CH" sz="1800" dirty="0" err="1">
                <a:latin typeface="Noto Sans" panose="020B0502040504020204" pitchFamily="34" charset="0"/>
                <a:ea typeface="Noto Sans" panose="020B0502040504020204" pitchFamily="34" charset="0"/>
                <a:cs typeface="Noto Sans" panose="020B0502040504020204" pitchFamily="34" charset="0"/>
              </a:rPr>
              <a:t>del</a:t>
            </a:r>
            <a:r>
              <a:rPr lang="fr-CH" sz="1800" dirty="0">
                <a:latin typeface="Noto Sans" panose="020B0502040504020204" pitchFamily="34" charset="0"/>
                <a:ea typeface="Noto Sans" panose="020B0502040504020204" pitchFamily="34" charset="0"/>
                <a:cs typeface="Noto Sans" panose="020B0502040504020204" pitchFamily="34" charset="0"/>
              </a:rPr>
              <a:t> </a:t>
            </a:r>
            <a:r>
              <a:rPr lang="fr-CH" sz="1800" dirty="0" err="1">
                <a:latin typeface="Noto Sans" panose="020B0502040504020204" pitchFamily="34" charset="0"/>
                <a:ea typeface="Noto Sans" panose="020B0502040504020204" pitchFamily="34" charset="0"/>
                <a:cs typeface="Noto Sans" panose="020B0502040504020204" pitchFamily="34" charset="0"/>
              </a:rPr>
              <a:t>trabajo</a:t>
            </a:r>
            <a:r>
              <a:rPr lang="fr-CH" sz="1800" dirty="0">
                <a:latin typeface="Noto Sans" panose="020B0502040504020204" pitchFamily="34" charset="0"/>
                <a:ea typeface="Noto Sans" panose="020B0502040504020204" pitchFamily="34" charset="0"/>
                <a:cs typeface="Noto Sans" panose="020B0502040504020204" pitchFamily="34" charset="0"/>
              </a:rPr>
              <a:t> </a:t>
            </a:r>
            <a:r>
              <a:rPr lang="fr-CH" sz="1800" dirty="0" err="1">
                <a:latin typeface="Noto Sans" panose="020B0502040504020204" pitchFamily="34" charset="0"/>
                <a:ea typeface="Noto Sans" panose="020B0502040504020204" pitchFamily="34" charset="0"/>
                <a:cs typeface="Noto Sans" panose="020B0502040504020204" pitchFamily="34" charset="0"/>
              </a:rPr>
              <a:t>forzoso</a:t>
            </a:r>
            <a:r>
              <a:rPr lang="fr-CH" sz="1800" dirty="0">
                <a:latin typeface="Noto Sans" panose="020B0502040504020204" pitchFamily="34" charset="0"/>
                <a:ea typeface="Noto Sans" panose="020B0502040504020204" pitchFamily="34" charset="0"/>
                <a:cs typeface="Noto Sans" panose="020B0502040504020204" pitchFamily="34" charset="0"/>
              </a:rPr>
              <a:t>, la </a:t>
            </a:r>
            <a:r>
              <a:rPr lang="fr-CH" sz="1800" dirty="0" err="1">
                <a:latin typeface="Noto Sans" panose="020B0502040504020204" pitchFamily="34" charset="0"/>
                <a:ea typeface="Noto Sans" panose="020B0502040504020204" pitchFamily="34" charset="0"/>
                <a:cs typeface="Noto Sans" panose="020B0502040504020204" pitchFamily="34" charset="0"/>
              </a:rPr>
              <a:t>trata</a:t>
            </a:r>
            <a:r>
              <a:rPr lang="fr-CH" sz="1800" dirty="0">
                <a:latin typeface="Noto Sans" panose="020B0502040504020204" pitchFamily="34" charset="0"/>
                <a:ea typeface="Noto Sans" panose="020B0502040504020204" pitchFamily="34" charset="0"/>
                <a:cs typeface="Noto Sans" panose="020B0502040504020204" pitchFamily="34" charset="0"/>
              </a:rPr>
              <a:t> de </a:t>
            </a:r>
            <a:r>
              <a:rPr lang="fr-CH" sz="1800" dirty="0" err="1">
                <a:latin typeface="Noto Sans" panose="020B0502040504020204" pitchFamily="34" charset="0"/>
                <a:ea typeface="Noto Sans" panose="020B0502040504020204" pitchFamily="34" charset="0"/>
                <a:cs typeface="Noto Sans" panose="020B0502040504020204" pitchFamily="34" charset="0"/>
              </a:rPr>
              <a:t>personas</a:t>
            </a:r>
            <a:r>
              <a:rPr lang="fr-CH" sz="1800" dirty="0">
                <a:latin typeface="Noto Sans" panose="020B0502040504020204" pitchFamily="34" charset="0"/>
                <a:ea typeface="Noto Sans" panose="020B0502040504020204" pitchFamily="34" charset="0"/>
                <a:cs typeface="Noto Sans" panose="020B0502040504020204" pitchFamily="34" charset="0"/>
              </a:rPr>
              <a:t> y la </a:t>
            </a:r>
            <a:r>
              <a:rPr lang="fr-CH" sz="1800" dirty="0" err="1">
                <a:latin typeface="Noto Sans" panose="020B0502040504020204" pitchFamily="34" charset="0"/>
                <a:ea typeface="Noto Sans" panose="020B0502040504020204" pitchFamily="34" charset="0"/>
                <a:cs typeface="Noto Sans" panose="020B0502040504020204" pitchFamily="34" charset="0"/>
              </a:rPr>
              <a:t>esclavitud</a:t>
            </a:r>
            <a:r>
              <a:rPr lang="fr-CH" sz="1800" dirty="0">
                <a:latin typeface="Noto Sans" panose="020B0502040504020204" pitchFamily="34" charset="0"/>
                <a:ea typeface="Noto Sans" panose="020B0502040504020204" pitchFamily="34" charset="0"/>
                <a:cs typeface="Noto Sans" panose="020B0502040504020204" pitchFamily="34" charset="0"/>
              </a:rPr>
              <a:t> </a:t>
            </a:r>
            <a:r>
              <a:rPr lang="fr-CH" sz="1800" dirty="0" err="1">
                <a:latin typeface="Noto Sans" panose="020B0502040504020204" pitchFamily="34" charset="0"/>
                <a:ea typeface="Noto Sans" panose="020B0502040504020204" pitchFamily="34" charset="0"/>
                <a:cs typeface="Noto Sans" panose="020B0502040504020204" pitchFamily="34" charset="0"/>
              </a:rPr>
              <a:t>moderna</a:t>
            </a:r>
            <a:r>
              <a:rPr lang="fr-CH" sz="1800" dirty="0">
                <a:latin typeface="Noto Sans" panose="020B0502040504020204" pitchFamily="34" charset="0"/>
                <a:ea typeface="Noto Sans" panose="020B0502040504020204" pitchFamily="34" charset="0"/>
                <a:cs typeface="Noto Sans" panose="020B0502040504020204" pitchFamily="34" charset="0"/>
              </a:rPr>
              <a:t>.</a:t>
            </a:r>
          </a:p>
        </p:txBody>
      </p:sp>
      <p:pic>
        <p:nvPicPr>
          <p:cNvPr id="4" name="Image 3">
            <a:extLst>
              <a:ext uri="{FF2B5EF4-FFF2-40B4-BE49-F238E27FC236}">
                <a16:creationId xmlns:a16="http://schemas.microsoft.com/office/drawing/2014/main" id="{39BD4F7F-D981-4548-B938-70AD66220A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9743" y="1466394"/>
            <a:ext cx="4232106" cy="423210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el 1"/>
          <p:cNvSpPr>
            <a:spLocks noGrp="1"/>
          </p:cNvSpPr>
          <p:nvPr>
            <p:ph type="title"/>
          </p:nvPr>
        </p:nvSpPr>
        <p:spPr>
          <a:xfrm>
            <a:off x="838200" y="365126"/>
            <a:ext cx="10515600" cy="886732"/>
          </a:xfrm>
        </p:spPr>
        <p:txBody>
          <a:bodyPr/>
          <a:lstStyle/>
          <a:p>
            <a:r>
              <a:rPr lang="es-x-mo-SDL" sz="2400" dirty="0">
                <a:solidFill>
                  <a:srgbClr val="1E2DBE"/>
                </a:solidFill>
                <a:latin typeface="Noto Sans" panose="020B0502040504020204" pitchFamily="34" charset="0"/>
                <a:ea typeface="Noto Sans" panose="020B0502040504020204" pitchFamily="34" charset="0"/>
                <a:cs typeface="Noto Sans" panose="020B0502040504020204" pitchFamily="34" charset="0"/>
              </a:rPr>
              <a:t>Pilares de los ODS</a:t>
            </a:r>
            <a:endParaRPr lang="da-DK" sz="2400" dirty="0">
              <a:solidFill>
                <a:srgbClr val="1E2DBE"/>
              </a:solidFill>
              <a:latin typeface="Noto Sans" panose="020B0502040504020204" pitchFamily="34" charset="0"/>
              <a:ea typeface="Noto Sans" panose="020B0502040504020204" pitchFamily="34" charset="0"/>
              <a:cs typeface="Noto Sans" panose="020B0502040504020204" pitchFamily="34" charset="0"/>
            </a:endParaRPr>
          </a:p>
        </p:txBody>
      </p:sp>
      <p:sp>
        <p:nvSpPr>
          <p:cNvPr id="3" name="Pladsholder til indhold 2"/>
          <p:cNvSpPr>
            <a:spLocks noGrp="1"/>
          </p:cNvSpPr>
          <p:nvPr>
            <p:ph idx="1"/>
          </p:nvPr>
        </p:nvSpPr>
        <p:spPr>
          <a:xfrm>
            <a:off x="838200" y="1349107"/>
            <a:ext cx="5518533" cy="4351338"/>
          </a:xfrm>
        </p:spPr>
        <p:txBody>
          <a:bodyPr rtlCol="0">
            <a:normAutofit/>
          </a:bodyPr>
          <a:lstStyle/>
          <a:p>
            <a:pPr marL="0" indent="0" fontAlgn="auto">
              <a:spcAft>
                <a:spcPts val="0"/>
              </a:spcAft>
              <a:buFont typeface="Arial" panose="020B0604020202020204" pitchFamily="34" charset="0"/>
              <a:buNone/>
              <a:defRPr/>
            </a:pPr>
            <a:r>
              <a:rPr lang="es-x-mo-SDL" sz="2000" b="1" dirty="0">
                <a:latin typeface="Noto Sans SemBd" panose="020B0502040504020204" pitchFamily="34" charset="0"/>
                <a:ea typeface="Noto Sans SemBd" panose="020B0502040504020204" pitchFamily="34" charset="0"/>
                <a:cs typeface="Noto Sans SemBd" panose="020B0502040504020204" pitchFamily="34" charset="0"/>
              </a:rPr>
              <a:t>Personas, Planeta, Prosperidad, Paz y Alianzas </a:t>
            </a:r>
            <a:endParaRPr lang="en-GB" sz="2000" b="1" dirty="0">
              <a:latin typeface="Noto Sans SemBd" panose="020B0502040504020204" pitchFamily="34" charset="0"/>
              <a:ea typeface="Noto Sans SemBd" panose="020B0502040504020204" pitchFamily="34" charset="0"/>
              <a:cs typeface="Noto Sans SemBd" panose="020B0502040504020204" pitchFamily="34" charset="0"/>
            </a:endParaRPr>
          </a:p>
          <a:p>
            <a:pPr fontAlgn="auto">
              <a:lnSpc>
                <a:spcPct val="120000"/>
              </a:lnSpc>
              <a:spcAft>
                <a:spcPts val="600"/>
              </a:spcAft>
              <a:buBlip>
                <a:blip r:embed="rId3"/>
              </a:buBlip>
              <a:defRPr/>
            </a:pPr>
            <a:r>
              <a:rPr lang="fr-CH" sz="2000" dirty="0" err="1">
                <a:latin typeface="Noto Sans" panose="020B0502040504020204" pitchFamily="34" charset="0"/>
                <a:ea typeface="Noto Sans" panose="020B0502040504020204" pitchFamily="34" charset="0"/>
                <a:cs typeface="Noto Sans" panose="020B0502040504020204" pitchFamily="34" charset="0"/>
              </a:rPr>
              <a:t>Estos</a:t>
            </a:r>
            <a:r>
              <a:rPr lang="fr-CH" sz="2000" dirty="0">
                <a:latin typeface="Noto Sans" panose="020B0502040504020204" pitchFamily="34" charset="0"/>
                <a:ea typeface="Noto Sans" panose="020B0502040504020204" pitchFamily="34" charset="0"/>
                <a:cs typeface="Noto Sans" panose="020B0502040504020204" pitchFamily="34" charset="0"/>
              </a:rPr>
              <a:t> </a:t>
            </a:r>
            <a:r>
              <a:rPr lang="fr-CH" sz="2000" dirty="0" err="1">
                <a:latin typeface="Noto Sans" panose="020B0502040504020204" pitchFamily="34" charset="0"/>
                <a:ea typeface="Noto Sans" panose="020B0502040504020204" pitchFamily="34" charset="0"/>
                <a:cs typeface="Noto Sans" panose="020B0502040504020204" pitchFamily="34" charset="0"/>
              </a:rPr>
              <a:t>cinco</a:t>
            </a:r>
            <a:r>
              <a:rPr lang="fr-CH" sz="2000" dirty="0">
                <a:latin typeface="Noto Sans" panose="020B0502040504020204" pitchFamily="34" charset="0"/>
                <a:ea typeface="Noto Sans" panose="020B0502040504020204" pitchFamily="34" charset="0"/>
                <a:cs typeface="Noto Sans" panose="020B0502040504020204" pitchFamily="34" charset="0"/>
              </a:rPr>
              <a:t> </a:t>
            </a:r>
            <a:r>
              <a:rPr lang="fr-CH" sz="2000" dirty="0" err="1">
                <a:latin typeface="Noto Sans" panose="020B0502040504020204" pitchFamily="34" charset="0"/>
                <a:ea typeface="Noto Sans" panose="020B0502040504020204" pitchFamily="34" charset="0"/>
                <a:cs typeface="Noto Sans" panose="020B0502040504020204" pitchFamily="34" charset="0"/>
              </a:rPr>
              <a:t>pilares</a:t>
            </a:r>
            <a:r>
              <a:rPr lang="fr-CH" sz="2000" dirty="0">
                <a:latin typeface="Noto Sans" panose="020B0502040504020204" pitchFamily="34" charset="0"/>
                <a:ea typeface="Noto Sans" panose="020B0502040504020204" pitchFamily="34" charset="0"/>
                <a:cs typeface="Noto Sans" panose="020B0502040504020204" pitchFamily="34" charset="0"/>
              </a:rPr>
              <a:t> </a:t>
            </a:r>
            <a:r>
              <a:rPr lang="fr-CH" sz="2000" dirty="0" err="1">
                <a:latin typeface="Noto Sans" panose="020B0502040504020204" pitchFamily="34" charset="0"/>
                <a:ea typeface="Noto Sans" panose="020B0502040504020204" pitchFamily="34" charset="0"/>
                <a:cs typeface="Noto Sans" panose="020B0502040504020204" pitchFamily="34" charset="0"/>
              </a:rPr>
              <a:t>sustentan</a:t>
            </a:r>
            <a:r>
              <a:rPr lang="fr-CH" sz="2000" dirty="0">
                <a:latin typeface="Noto Sans" panose="020B0502040504020204" pitchFamily="34" charset="0"/>
                <a:ea typeface="Noto Sans" panose="020B0502040504020204" pitchFamily="34" charset="0"/>
                <a:cs typeface="Noto Sans" panose="020B0502040504020204" pitchFamily="34" charset="0"/>
              </a:rPr>
              <a:t> los 17 </a:t>
            </a:r>
            <a:r>
              <a:rPr lang="fr-CH" sz="2000" dirty="0" err="1">
                <a:latin typeface="Noto Sans" panose="020B0502040504020204" pitchFamily="34" charset="0"/>
                <a:ea typeface="Noto Sans" panose="020B0502040504020204" pitchFamily="34" charset="0"/>
                <a:cs typeface="Noto Sans" panose="020B0502040504020204" pitchFamily="34" charset="0"/>
              </a:rPr>
              <a:t>Objetivos</a:t>
            </a:r>
            <a:r>
              <a:rPr lang="fr-CH" sz="2000" dirty="0">
                <a:latin typeface="Noto Sans" panose="020B0502040504020204" pitchFamily="34" charset="0"/>
                <a:ea typeface="Noto Sans" panose="020B0502040504020204" pitchFamily="34" charset="0"/>
                <a:cs typeface="Noto Sans" panose="020B0502040504020204" pitchFamily="34" charset="0"/>
              </a:rPr>
              <a:t> de </a:t>
            </a:r>
            <a:r>
              <a:rPr lang="fr-CH" sz="2000" dirty="0" err="1">
                <a:latin typeface="Noto Sans" panose="020B0502040504020204" pitchFamily="34" charset="0"/>
                <a:ea typeface="Noto Sans" panose="020B0502040504020204" pitchFamily="34" charset="0"/>
                <a:cs typeface="Noto Sans" panose="020B0502040504020204" pitchFamily="34" charset="0"/>
              </a:rPr>
              <a:t>Desarrollo</a:t>
            </a:r>
            <a:r>
              <a:rPr lang="fr-CH" sz="2000" dirty="0">
                <a:latin typeface="Noto Sans" panose="020B0502040504020204" pitchFamily="34" charset="0"/>
                <a:ea typeface="Noto Sans" panose="020B0502040504020204" pitchFamily="34" charset="0"/>
                <a:cs typeface="Noto Sans" panose="020B0502040504020204" pitchFamily="34" charset="0"/>
              </a:rPr>
              <a:t> </a:t>
            </a:r>
            <a:r>
              <a:rPr lang="fr-CH" sz="2000" dirty="0" err="1">
                <a:latin typeface="Noto Sans" panose="020B0502040504020204" pitchFamily="34" charset="0"/>
                <a:ea typeface="Noto Sans" panose="020B0502040504020204" pitchFamily="34" charset="0"/>
                <a:cs typeface="Noto Sans" panose="020B0502040504020204" pitchFamily="34" charset="0"/>
              </a:rPr>
              <a:t>Sostenible</a:t>
            </a:r>
            <a:r>
              <a:rPr lang="fr-CH" sz="2000" dirty="0">
                <a:latin typeface="Noto Sans" panose="020B0502040504020204" pitchFamily="34" charset="0"/>
                <a:ea typeface="Noto Sans" panose="020B0502040504020204" pitchFamily="34" charset="0"/>
                <a:cs typeface="Noto Sans" panose="020B0502040504020204" pitchFamily="34" charset="0"/>
              </a:rPr>
              <a:t> </a:t>
            </a:r>
            <a:r>
              <a:rPr lang="fr-CH" sz="2000" dirty="0" err="1">
                <a:latin typeface="Noto Sans" panose="020B0502040504020204" pitchFamily="34" charset="0"/>
                <a:ea typeface="Noto Sans" panose="020B0502040504020204" pitchFamily="34" charset="0"/>
                <a:cs typeface="Noto Sans" panose="020B0502040504020204" pitchFamily="34" charset="0"/>
              </a:rPr>
              <a:t>adoptados</a:t>
            </a:r>
            <a:r>
              <a:rPr lang="fr-CH" sz="2000" dirty="0">
                <a:latin typeface="Noto Sans" panose="020B0502040504020204" pitchFamily="34" charset="0"/>
                <a:ea typeface="Noto Sans" panose="020B0502040504020204" pitchFamily="34" charset="0"/>
                <a:cs typeface="Noto Sans" panose="020B0502040504020204" pitchFamily="34" charset="0"/>
              </a:rPr>
              <a:t> </a:t>
            </a:r>
            <a:r>
              <a:rPr lang="fr-CH" sz="2000" dirty="0" err="1">
                <a:latin typeface="Noto Sans" panose="020B0502040504020204" pitchFamily="34" charset="0"/>
                <a:ea typeface="Noto Sans" panose="020B0502040504020204" pitchFamily="34" charset="0"/>
                <a:cs typeface="Noto Sans" panose="020B0502040504020204" pitchFamily="34" charset="0"/>
              </a:rPr>
              <a:t>por</a:t>
            </a:r>
            <a:r>
              <a:rPr lang="fr-CH" sz="2000" dirty="0">
                <a:latin typeface="Noto Sans" panose="020B0502040504020204" pitchFamily="34" charset="0"/>
                <a:ea typeface="Noto Sans" panose="020B0502040504020204" pitchFamily="34" charset="0"/>
                <a:cs typeface="Noto Sans" panose="020B0502040504020204" pitchFamily="34" charset="0"/>
              </a:rPr>
              <a:t> la </a:t>
            </a:r>
            <a:r>
              <a:rPr lang="fr-CH" sz="2000" dirty="0" err="1">
                <a:latin typeface="Noto Sans" panose="020B0502040504020204" pitchFamily="34" charset="0"/>
                <a:ea typeface="Noto Sans" panose="020B0502040504020204" pitchFamily="34" charset="0"/>
                <a:cs typeface="Noto Sans" panose="020B0502040504020204" pitchFamily="34" charset="0"/>
              </a:rPr>
              <a:t>Asamblea</a:t>
            </a:r>
            <a:r>
              <a:rPr lang="fr-CH" sz="2000" dirty="0">
                <a:latin typeface="Noto Sans" panose="020B0502040504020204" pitchFamily="34" charset="0"/>
                <a:ea typeface="Noto Sans" panose="020B0502040504020204" pitchFamily="34" charset="0"/>
                <a:cs typeface="Noto Sans" panose="020B0502040504020204" pitchFamily="34" charset="0"/>
              </a:rPr>
              <a:t> General </a:t>
            </a:r>
            <a:br>
              <a:rPr lang="fr-CH" sz="2000" dirty="0">
                <a:latin typeface="Noto Sans" panose="020B0502040504020204" pitchFamily="34" charset="0"/>
                <a:ea typeface="Noto Sans" panose="020B0502040504020204" pitchFamily="34" charset="0"/>
                <a:cs typeface="Noto Sans" panose="020B0502040504020204" pitchFamily="34" charset="0"/>
              </a:rPr>
            </a:br>
            <a:r>
              <a:rPr lang="fr-CH" sz="2000" dirty="0">
                <a:latin typeface="Noto Sans" panose="020B0502040504020204" pitchFamily="34" charset="0"/>
                <a:ea typeface="Noto Sans" panose="020B0502040504020204" pitchFamily="34" charset="0"/>
                <a:cs typeface="Noto Sans" panose="020B0502040504020204" pitchFamily="34" charset="0"/>
              </a:rPr>
              <a:t>de las </a:t>
            </a:r>
            <a:r>
              <a:rPr lang="fr-CH" sz="2000" dirty="0" err="1">
                <a:latin typeface="Noto Sans" panose="020B0502040504020204" pitchFamily="34" charset="0"/>
                <a:ea typeface="Noto Sans" panose="020B0502040504020204" pitchFamily="34" charset="0"/>
                <a:cs typeface="Noto Sans" panose="020B0502040504020204" pitchFamily="34" charset="0"/>
              </a:rPr>
              <a:t>Naciones</a:t>
            </a:r>
            <a:r>
              <a:rPr lang="fr-CH" sz="2000" dirty="0">
                <a:latin typeface="Noto Sans" panose="020B0502040504020204" pitchFamily="34" charset="0"/>
                <a:ea typeface="Noto Sans" panose="020B0502040504020204" pitchFamily="34" charset="0"/>
                <a:cs typeface="Noto Sans" panose="020B0502040504020204" pitchFamily="34" charset="0"/>
              </a:rPr>
              <a:t> </a:t>
            </a:r>
            <a:r>
              <a:rPr lang="fr-CH" sz="2000" dirty="0" err="1">
                <a:latin typeface="Noto Sans" panose="020B0502040504020204" pitchFamily="34" charset="0"/>
                <a:ea typeface="Noto Sans" panose="020B0502040504020204" pitchFamily="34" charset="0"/>
                <a:cs typeface="Noto Sans" panose="020B0502040504020204" pitchFamily="34" charset="0"/>
              </a:rPr>
              <a:t>Unidas</a:t>
            </a:r>
            <a:r>
              <a:rPr lang="fr-CH" sz="2000" dirty="0">
                <a:latin typeface="Noto Sans" panose="020B0502040504020204" pitchFamily="34" charset="0"/>
                <a:ea typeface="Noto Sans" panose="020B0502040504020204" pitchFamily="34" charset="0"/>
                <a:cs typeface="Noto Sans" panose="020B0502040504020204" pitchFamily="34" charset="0"/>
              </a:rPr>
              <a:t> en </a:t>
            </a:r>
            <a:r>
              <a:rPr lang="fr-CH" sz="2000" dirty="0" err="1">
                <a:latin typeface="Noto Sans" panose="020B0502040504020204" pitchFamily="34" charset="0"/>
                <a:ea typeface="Noto Sans" panose="020B0502040504020204" pitchFamily="34" charset="0"/>
                <a:cs typeface="Noto Sans" panose="020B0502040504020204" pitchFamily="34" charset="0"/>
              </a:rPr>
              <a:t>septiembre</a:t>
            </a:r>
            <a:r>
              <a:rPr lang="fr-CH" sz="2000" dirty="0">
                <a:latin typeface="Noto Sans" panose="020B0502040504020204" pitchFamily="34" charset="0"/>
                <a:ea typeface="Noto Sans" panose="020B0502040504020204" pitchFamily="34" charset="0"/>
                <a:cs typeface="Noto Sans" panose="020B0502040504020204" pitchFamily="34" charset="0"/>
              </a:rPr>
              <a:t> </a:t>
            </a:r>
            <a:br>
              <a:rPr lang="fr-CH" sz="2000" dirty="0">
                <a:latin typeface="Noto Sans" panose="020B0502040504020204" pitchFamily="34" charset="0"/>
                <a:ea typeface="Noto Sans" panose="020B0502040504020204" pitchFamily="34" charset="0"/>
                <a:cs typeface="Noto Sans" panose="020B0502040504020204" pitchFamily="34" charset="0"/>
              </a:rPr>
            </a:br>
            <a:r>
              <a:rPr lang="fr-CH" sz="2000" dirty="0">
                <a:latin typeface="Noto Sans" panose="020B0502040504020204" pitchFamily="34" charset="0"/>
                <a:ea typeface="Noto Sans" panose="020B0502040504020204" pitchFamily="34" charset="0"/>
                <a:cs typeface="Noto Sans" panose="020B0502040504020204" pitchFamily="34" charset="0"/>
              </a:rPr>
              <a:t>de 2015</a:t>
            </a:r>
            <a:endParaRPr lang="da-DK" dirty="0"/>
          </a:p>
          <a:p>
            <a:pPr fontAlgn="auto">
              <a:spcAft>
                <a:spcPts val="0"/>
              </a:spcAft>
              <a:buFont typeface="Arial" panose="020B0604020202020204" pitchFamily="34" charset="0"/>
              <a:buChar char="•"/>
              <a:defRPr/>
            </a:pPr>
            <a:endParaRPr lang="da-DK" dirty="0"/>
          </a:p>
        </p:txBody>
      </p:sp>
      <p:sp>
        <p:nvSpPr>
          <p:cNvPr id="2" name="Espace réservé du numéro de diapositive 1"/>
          <p:cNvSpPr>
            <a:spLocks noGrp="1"/>
          </p:cNvSpPr>
          <p:nvPr>
            <p:ph type="sldNum" sz="quarter" idx="12"/>
          </p:nvPr>
        </p:nvSpPr>
        <p:spPr/>
        <p:txBody>
          <a:bodyPr/>
          <a:lstStyle/>
          <a:p>
            <a:pPr>
              <a:defRPr/>
            </a:pPr>
            <a:fld id="{5E10765B-CB95-447E-A37F-4A88F3D9E77A}" type="slidenum">
              <a:rPr lang="da-DK" smtClean="0"/>
              <a:pPr>
                <a:defRPr/>
              </a:pPr>
              <a:t>2</a:t>
            </a:fld>
            <a:endParaRPr lang="da-DK" dirty="0"/>
          </a:p>
        </p:txBody>
      </p:sp>
      <p:sp>
        <p:nvSpPr>
          <p:cNvPr id="6" name="Pladsholder til sidefod 4">
            <a:extLst>
              <a:ext uri="{FF2B5EF4-FFF2-40B4-BE49-F238E27FC236}">
                <a16:creationId xmlns:a16="http://schemas.microsoft.com/office/drawing/2014/main" id="{2CC6D302-E927-C549-9304-8A6B27E8D7A8}"/>
              </a:ext>
            </a:extLst>
          </p:cNvPr>
          <p:cNvSpPr>
            <a:spLocks noGrp="1"/>
          </p:cNvSpPr>
          <p:nvPr>
            <p:ph type="ftr" sz="quarter" idx="3"/>
          </p:nvPr>
        </p:nvSpPr>
        <p:spPr>
          <a:xfrm>
            <a:off x="679172" y="6356350"/>
            <a:ext cx="7169428"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lgn="l"/>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Guía</a:t>
            </a:r>
            <a:r>
              <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 </a:t>
            </a:r>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practica</a:t>
            </a:r>
            <a:r>
              <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 para la </a:t>
            </a:r>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formulación</a:t>
            </a:r>
            <a:r>
              <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 de planes de </a:t>
            </a:r>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acción</a:t>
            </a:r>
            <a:r>
              <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 </a:t>
            </a:r>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nacionales</a:t>
            </a:r>
            <a:r>
              <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 contra el </a:t>
            </a:r>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trabajo</a:t>
            </a:r>
            <a:r>
              <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 </a:t>
            </a:r>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forzoso</a:t>
            </a:r>
            <a:endPar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endParaRPr>
          </a:p>
        </p:txBody>
      </p:sp>
      <p:pic>
        <p:nvPicPr>
          <p:cNvPr id="8" name="Image 7">
            <a:extLst>
              <a:ext uri="{FF2B5EF4-FFF2-40B4-BE49-F238E27FC236}">
                <a16:creationId xmlns:a16="http://schemas.microsoft.com/office/drawing/2014/main" id="{2E27CCBB-E705-434F-AA85-D5DDAFEF48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517544"/>
            <a:ext cx="5465552" cy="529229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el 1"/>
          <p:cNvSpPr>
            <a:spLocks noGrp="1"/>
          </p:cNvSpPr>
          <p:nvPr>
            <p:ph type="title"/>
          </p:nvPr>
        </p:nvSpPr>
        <p:spPr>
          <a:xfrm>
            <a:off x="828843" y="4764505"/>
            <a:ext cx="10029658" cy="1754893"/>
          </a:xfrm>
        </p:spPr>
        <p:txBody>
          <a:bodyPr/>
          <a:lstStyle/>
          <a:p>
            <a:r>
              <a:rPr lang="es-x-mo-SDL" sz="2000" dirty="0">
                <a:latin typeface="Noto Sans" panose="020B0502040504020204" pitchFamily="34" charset="0"/>
                <a:ea typeface="Noto Sans" panose="020B0502040504020204" pitchFamily="34" charset="0"/>
                <a:cs typeface="Noto Sans" panose="020B0502040504020204" pitchFamily="34" charset="0"/>
              </a:rPr>
              <a:t>La erradicación del trabajo forzoso es un objetivo específico del ODS 8.</a:t>
            </a:r>
            <a:r>
              <a:rPr lang="fr-CH" sz="2000" dirty="0">
                <a:latin typeface="Noto Sans" panose="020B0502040504020204" pitchFamily="34" charset="0"/>
                <a:ea typeface="Noto Sans" panose="020B0502040504020204" pitchFamily="34" charset="0"/>
                <a:cs typeface="Noto Sans" panose="020B0502040504020204" pitchFamily="34" charset="0"/>
              </a:rPr>
              <a:t/>
            </a:r>
            <a:br>
              <a:rPr lang="fr-CH" sz="2000" dirty="0">
                <a:latin typeface="Noto Sans" panose="020B0502040504020204" pitchFamily="34" charset="0"/>
                <a:ea typeface="Noto Sans" panose="020B0502040504020204" pitchFamily="34" charset="0"/>
                <a:cs typeface="Noto Sans" panose="020B0502040504020204" pitchFamily="34" charset="0"/>
              </a:rPr>
            </a:br>
            <a:r>
              <a:rPr lang="es-x-mo-SDL" sz="2000" dirty="0">
                <a:latin typeface="Noto Sans" panose="020B0502040504020204" pitchFamily="34" charset="0"/>
                <a:ea typeface="Noto Sans" panose="020B0502040504020204" pitchFamily="34" charset="0"/>
                <a:cs typeface="Noto Sans" panose="020B0502040504020204" pitchFamily="34" charset="0"/>
              </a:rPr>
              <a:t>Cabe señalar, empero, que el logro de la Meta 8.7 está estrechamente vinculado </a:t>
            </a:r>
            <a:r>
              <a:rPr lang="es" sz="2000" dirty="0">
                <a:latin typeface="Noto Sans" panose="020B0502040504020204" pitchFamily="34" charset="0"/>
                <a:ea typeface="Noto Sans" panose="020B0502040504020204" pitchFamily="34" charset="0"/>
                <a:cs typeface="Noto Sans" panose="020B0502040504020204" pitchFamily="34" charset="0"/>
              </a:rPr>
              <a:t/>
            </a:r>
            <a:br>
              <a:rPr lang="es" sz="2000" dirty="0">
                <a:latin typeface="Noto Sans" panose="020B0502040504020204" pitchFamily="34" charset="0"/>
                <a:ea typeface="Noto Sans" panose="020B0502040504020204" pitchFamily="34" charset="0"/>
                <a:cs typeface="Noto Sans" panose="020B0502040504020204" pitchFamily="34" charset="0"/>
              </a:rPr>
            </a:br>
            <a:r>
              <a:rPr lang="es-x-mo-SDL" sz="2000" dirty="0">
                <a:latin typeface="Noto Sans" panose="020B0502040504020204" pitchFamily="34" charset="0"/>
                <a:ea typeface="Noto Sans" panose="020B0502040504020204" pitchFamily="34" charset="0"/>
                <a:cs typeface="Noto Sans" panose="020B0502040504020204" pitchFamily="34" charset="0"/>
              </a:rPr>
              <a:t>a la consecución de otros ODS.</a:t>
            </a:r>
            <a:r>
              <a:rPr lang="en-GB" sz="1800" dirty="0">
                <a:latin typeface="Noto Sans" panose="020B0502040504020204" pitchFamily="34" charset="0"/>
                <a:ea typeface="Noto Sans" panose="020B0502040504020204" pitchFamily="34" charset="0"/>
                <a:cs typeface="Noto Sans" panose="020B0502040504020204" pitchFamily="34" charset="0"/>
              </a:rPr>
              <a:t/>
            </a:r>
            <a:br>
              <a:rPr lang="en-GB" sz="1800" dirty="0">
                <a:latin typeface="Noto Sans" panose="020B0502040504020204" pitchFamily="34" charset="0"/>
                <a:ea typeface="Noto Sans" panose="020B0502040504020204" pitchFamily="34" charset="0"/>
                <a:cs typeface="Noto Sans" panose="020B0502040504020204" pitchFamily="34" charset="0"/>
              </a:rPr>
            </a:br>
            <a:endParaRPr lang="en-GB" sz="1800" dirty="0">
              <a:latin typeface="Noto Sans" panose="020B0502040504020204" pitchFamily="34" charset="0"/>
              <a:ea typeface="Noto Sans" panose="020B0502040504020204" pitchFamily="34" charset="0"/>
              <a:cs typeface="Noto Sans" panose="020B0502040504020204" pitchFamily="34" charset="0"/>
            </a:endParaRPr>
          </a:p>
        </p:txBody>
      </p:sp>
      <p:sp>
        <p:nvSpPr>
          <p:cNvPr id="4" name="Espace réservé du numéro de diapositive 1">
            <a:extLst>
              <a:ext uri="{FF2B5EF4-FFF2-40B4-BE49-F238E27FC236}">
                <a16:creationId xmlns:a16="http://schemas.microsoft.com/office/drawing/2014/main" id="{F7801B3B-B8A5-2842-BC19-3C5E69BE4AEE}"/>
              </a:ext>
            </a:extLst>
          </p:cNvPr>
          <p:cNvSpPr>
            <a:spLocks noGrp="1"/>
          </p:cNvSpPr>
          <p:nvPr>
            <p:ph type="sldNum" sz="quarter" idx="12"/>
          </p:nvPr>
        </p:nvSpPr>
        <p:spPr>
          <a:xfrm>
            <a:off x="8610600" y="6356350"/>
            <a:ext cx="2743200" cy="365125"/>
          </a:xfrm>
        </p:spPr>
        <p:txBody>
          <a:bodyPr/>
          <a:lstStyle/>
          <a:p>
            <a:pPr>
              <a:defRPr/>
            </a:pPr>
            <a:fld id="{5E10765B-CB95-447E-A37F-4A88F3D9E77A}" type="slidenum">
              <a:rPr lang="da-DK" smtClean="0"/>
              <a:pPr>
                <a:defRPr/>
              </a:pPr>
              <a:t>3</a:t>
            </a:fld>
            <a:endParaRPr lang="da-DK" dirty="0"/>
          </a:p>
        </p:txBody>
      </p:sp>
      <p:sp>
        <p:nvSpPr>
          <p:cNvPr id="6" name="Pladsholder til sidefod 4">
            <a:extLst>
              <a:ext uri="{FF2B5EF4-FFF2-40B4-BE49-F238E27FC236}">
                <a16:creationId xmlns:a16="http://schemas.microsoft.com/office/drawing/2014/main" id="{585B5BFE-BD03-FD4D-B996-A7501DEA5586}"/>
              </a:ext>
            </a:extLst>
          </p:cNvPr>
          <p:cNvSpPr>
            <a:spLocks noGrp="1"/>
          </p:cNvSpPr>
          <p:nvPr>
            <p:ph type="ftr" sz="quarter" idx="3"/>
          </p:nvPr>
        </p:nvSpPr>
        <p:spPr>
          <a:xfrm>
            <a:off x="679172" y="6356350"/>
            <a:ext cx="7169428"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lgn="l"/>
            <a:r>
              <a:rPr lang="fr-CH" b="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Guía practica para la formulación de planes de acción nacionales contra el trabajo forzoso</a:t>
            </a:r>
            <a:endPar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endParaRPr>
          </a:p>
        </p:txBody>
      </p:sp>
      <p:pic>
        <p:nvPicPr>
          <p:cNvPr id="5" name="Image 4">
            <a:extLst>
              <a:ext uri="{FF2B5EF4-FFF2-40B4-BE49-F238E27FC236}">
                <a16:creationId xmlns:a16="http://schemas.microsoft.com/office/drawing/2014/main" id="{1AAE84FC-4FE3-F142-B790-AD5DD7364F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3193" y="738605"/>
            <a:ext cx="7759007" cy="40259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indhold 3"/>
          <p:cNvSpPr>
            <a:spLocks noGrp="1"/>
          </p:cNvSpPr>
          <p:nvPr>
            <p:ph sz="half" idx="2"/>
          </p:nvPr>
        </p:nvSpPr>
        <p:spPr>
          <a:xfrm>
            <a:off x="5665730" y="1252729"/>
            <a:ext cx="5688070" cy="4527549"/>
          </a:xfrm>
        </p:spPr>
        <p:txBody>
          <a:bodyPr rtlCol="0">
            <a:normAutofit fontScale="92500"/>
          </a:bodyPr>
          <a:lstStyle/>
          <a:p>
            <a:pPr marL="0" indent="0" fontAlgn="auto">
              <a:spcAft>
                <a:spcPts val="0"/>
              </a:spcAft>
              <a:buFont typeface="Arial" panose="020B0604020202020204" pitchFamily="34" charset="0"/>
              <a:buNone/>
              <a:defRPr/>
            </a:pPr>
            <a:r>
              <a:rPr lang="es-x-mo-SDL" sz="2400" dirty="0">
                <a:latin typeface="Noto Sans" panose="020B0502040504020204" pitchFamily="34" charset="0"/>
                <a:ea typeface="Noto Sans" panose="020B0502040504020204" pitchFamily="34" charset="0"/>
                <a:cs typeface="Noto Sans" panose="020B0502040504020204" pitchFamily="34" charset="0"/>
              </a:rPr>
              <a:t>La pobreza es una de las causas fundamentales del trabajo forzoso, el cual a su vez perpetúa la pobreza intergeneracional.</a:t>
            </a:r>
          </a:p>
          <a:p>
            <a:pPr marL="0" indent="0" fontAlgn="auto">
              <a:spcAft>
                <a:spcPts val="0"/>
              </a:spcAft>
              <a:buFont typeface="Arial" panose="020B0604020202020204" pitchFamily="34" charset="0"/>
              <a:buNone/>
              <a:defRPr/>
            </a:pPr>
            <a:r>
              <a:rPr lang="es-x-mo-SDL" sz="2400" dirty="0">
                <a:latin typeface="Noto Sans" panose="020B0502040504020204" pitchFamily="34" charset="0"/>
                <a:ea typeface="Noto Sans" panose="020B0502040504020204" pitchFamily="34" charset="0"/>
                <a:cs typeface="Noto Sans" panose="020B0502040504020204" pitchFamily="34" charset="0"/>
              </a:rPr>
              <a:t>La </a:t>
            </a:r>
            <a:r>
              <a:rPr lang="es-x-mo-SDL" sz="2400" b="1" dirty="0">
                <a:latin typeface="Noto Sans SemBd" panose="020B0502040504020204" pitchFamily="34" charset="0"/>
                <a:ea typeface="Noto Sans SemBd" panose="020B0502040504020204" pitchFamily="34" charset="0"/>
                <a:cs typeface="Noto Sans SemBd" panose="020B0502040504020204" pitchFamily="34" charset="0"/>
              </a:rPr>
              <a:t>Meta 1.1 (erradicar la pobreza extrema) y la Meta 1.2 (reducir al menos a la mitad la pobreza en todas sus dimensiones</a:t>
            </a:r>
            <a:r>
              <a:rPr lang="es-x-mo-SDL" sz="2400" dirty="0">
                <a:latin typeface="Noto Sans" panose="020B0502040504020204" pitchFamily="34" charset="0"/>
                <a:ea typeface="Noto Sans" panose="020B0502040504020204" pitchFamily="34" charset="0"/>
                <a:cs typeface="Noto Sans" panose="020B0502040504020204" pitchFamily="34" charset="0"/>
              </a:rPr>
              <a:t>) solo podrán alcanzarse si se elimina el trabajo forzoso.</a:t>
            </a:r>
          </a:p>
          <a:p>
            <a:pPr marL="0" indent="0" fontAlgn="auto">
              <a:spcAft>
                <a:spcPts val="0"/>
              </a:spcAft>
              <a:buFont typeface="Arial" panose="020B0604020202020204" pitchFamily="34" charset="0"/>
              <a:buNone/>
              <a:defRPr/>
            </a:pPr>
            <a:r>
              <a:rPr lang="es-x-mo-SDL" sz="2400" dirty="0">
                <a:latin typeface="Noto Sans" panose="020B0502040504020204" pitchFamily="34" charset="0"/>
                <a:ea typeface="Noto Sans" panose="020B0502040504020204" pitchFamily="34" charset="0"/>
                <a:cs typeface="Noto Sans" panose="020B0502040504020204" pitchFamily="34" charset="0"/>
              </a:rPr>
              <a:t>La </a:t>
            </a:r>
            <a:r>
              <a:rPr lang="es-x-mo-SDL" sz="2400" b="1" dirty="0">
                <a:latin typeface="Noto Sans SemBd" panose="020B0502040504020204" pitchFamily="34" charset="0"/>
                <a:ea typeface="Noto Sans SemBd" panose="020B0502040504020204" pitchFamily="34" charset="0"/>
                <a:cs typeface="Noto Sans SemBd" panose="020B0502040504020204" pitchFamily="34" charset="0"/>
              </a:rPr>
              <a:t>Meta 1.3 (protección social</a:t>
            </a:r>
            <a:r>
              <a:rPr lang="es-x-mo-SDL" sz="2400" dirty="0">
                <a:latin typeface="Noto Sans" panose="020B0502040504020204" pitchFamily="34" charset="0"/>
                <a:ea typeface="Noto Sans" panose="020B0502040504020204" pitchFamily="34" charset="0"/>
                <a:cs typeface="Noto Sans" panose="020B0502040504020204" pitchFamily="34" charset="0"/>
              </a:rPr>
              <a:t>) y la </a:t>
            </a:r>
            <a:r>
              <a:rPr lang="es-x-mo-SDL" sz="2400" b="1" dirty="0">
                <a:latin typeface="Noto Sans SemBd" panose="020B0502040504020204" pitchFamily="34" charset="0"/>
                <a:ea typeface="Noto Sans SemBd" panose="020B0502040504020204" pitchFamily="34" charset="0"/>
                <a:cs typeface="Noto Sans SemBd" panose="020B0502040504020204" pitchFamily="34" charset="0"/>
              </a:rPr>
              <a:t>Meta 1.4 (acceso a los recursos económicos) </a:t>
            </a:r>
            <a:r>
              <a:rPr lang="es-x-mo-SDL" sz="2400" dirty="0">
                <a:latin typeface="Noto Sans" panose="020B0502040504020204" pitchFamily="34" charset="0"/>
                <a:ea typeface="Noto Sans" panose="020B0502040504020204" pitchFamily="34" charset="0"/>
                <a:cs typeface="Noto Sans" panose="020B0502040504020204" pitchFamily="34" charset="0"/>
              </a:rPr>
              <a:t>contribuyen de forma directa a la prevención del trabajo forzoso.</a:t>
            </a:r>
          </a:p>
        </p:txBody>
      </p:sp>
      <p:sp>
        <p:nvSpPr>
          <p:cNvPr id="2" name="Espace réservé du numéro de diapositive 1"/>
          <p:cNvSpPr>
            <a:spLocks noGrp="1"/>
          </p:cNvSpPr>
          <p:nvPr>
            <p:ph type="sldNum" sz="quarter" idx="12"/>
          </p:nvPr>
        </p:nvSpPr>
        <p:spPr/>
        <p:txBody>
          <a:bodyPr/>
          <a:lstStyle/>
          <a:p>
            <a:pPr>
              <a:defRPr/>
            </a:pPr>
            <a:fld id="{72BFBBA2-4FF8-41E8-88DA-9474EA1A1A27}" type="slidenum">
              <a:rPr lang="da-DK" smtClean="0"/>
              <a:pPr>
                <a:defRPr/>
              </a:pPr>
              <a:t>4</a:t>
            </a:fld>
            <a:endParaRPr lang="da-DK"/>
          </a:p>
        </p:txBody>
      </p:sp>
      <p:sp>
        <p:nvSpPr>
          <p:cNvPr id="6" name="Pladsholder til sidefod 4">
            <a:extLst>
              <a:ext uri="{FF2B5EF4-FFF2-40B4-BE49-F238E27FC236}">
                <a16:creationId xmlns:a16="http://schemas.microsoft.com/office/drawing/2014/main" id="{01E2FDC8-B922-264C-A36F-AFEDBD19CC11}"/>
              </a:ext>
            </a:extLst>
          </p:cNvPr>
          <p:cNvSpPr>
            <a:spLocks noGrp="1"/>
          </p:cNvSpPr>
          <p:nvPr>
            <p:ph type="ftr" sz="quarter" idx="3"/>
          </p:nvPr>
        </p:nvSpPr>
        <p:spPr>
          <a:xfrm>
            <a:off x="679172" y="6356350"/>
            <a:ext cx="7169428"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lgn="l"/>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Guía</a:t>
            </a:r>
            <a:r>
              <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 </a:t>
            </a:r>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practica</a:t>
            </a:r>
            <a:r>
              <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 para la </a:t>
            </a:r>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formulación</a:t>
            </a:r>
            <a:r>
              <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 de planes de </a:t>
            </a:r>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acción</a:t>
            </a:r>
            <a:r>
              <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 </a:t>
            </a:r>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nacionales</a:t>
            </a:r>
            <a:r>
              <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 contra el </a:t>
            </a:r>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trabajo</a:t>
            </a:r>
            <a:r>
              <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 </a:t>
            </a:r>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forzoso</a:t>
            </a:r>
            <a:endPar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endParaRPr>
          </a:p>
        </p:txBody>
      </p:sp>
      <p:pic>
        <p:nvPicPr>
          <p:cNvPr id="5" name="Image 4" descr="Une image contenant texte&#10;&#10;Description générée automatiquement">
            <a:extLst>
              <a:ext uri="{FF2B5EF4-FFF2-40B4-BE49-F238E27FC236}">
                <a16:creationId xmlns:a16="http://schemas.microsoft.com/office/drawing/2014/main" id="{3DF7B79C-A2C7-A84C-BA67-DD88C4CF97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199" y="1252728"/>
            <a:ext cx="4100217" cy="410021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indhold 3"/>
          <p:cNvSpPr>
            <a:spLocks noGrp="1"/>
          </p:cNvSpPr>
          <p:nvPr>
            <p:ph sz="half" idx="2"/>
          </p:nvPr>
        </p:nvSpPr>
        <p:spPr>
          <a:xfrm>
            <a:off x="5374105" y="1283368"/>
            <a:ext cx="5979695" cy="5072982"/>
          </a:xfrm>
        </p:spPr>
        <p:txBody>
          <a:bodyPr rtlCol="0">
            <a:normAutofit/>
          </a:bodyPr>
          <a:lstStyle/>
          <a:p>
            <a:pPr marL="0" indent="0" fontAlgn="auto">
              <a:spcAft>
                <a:spcPts val="0"/>
              </a:spcAft>
              <a:buFont typeface="Arial" panose="020B0604020202020204" pitchFamily="34" charset="0"/>
              <a:buNone/>
              <a:defRPr/>
            </a:pPr>
            <a:r>
              <a:rPr lang="es-x-mo-SDL" sz="2400" b="1" dirty="0">
                <a:latin typeface="Noto Sans SemBd" panose="020B0502040504020204" pitchFamily="34" charset="0"/>
                <a:ea typeface="Noto Sans SemBd" panose="020B0502040504020204" pitchFamily="34" charset="0"/>
                <a:cs typeface="Noto Sans SemBd" panose="020B0502040504020204" pitchFamily="34" charset="0"/>
              </a:rPr>
              <a:t>Objetivo 2.1: </a:t>
            </a:r>
            <a:r>
              <a:rPr lang="es-ES" sz="2400" dirty="0">
                <a:latin typeface="Noto Sans" panose="020B0502040504020204" pitchFamily="34" charset="0"/>
                <a:ea typeface="Noto Sans" panose="020B0502040504020204" pitchFamily="34" charset="0"/>
                <a:cs typeface="Noto Sans" panose="020B0502040504020204" pitchFamily="34" charset="0"/>
              </a:rPr>
              <a:t>Para 2030, poner </a:t>
            </a:r>
            <a:r>
              <a:rPr lang="es-ES" sz="2400" b="1" dirty="0">
                <a:latin typeface="Noto Sans SemBd" panose="020B0502040504020204" pitchFamily="34" charset="0"/>
                <a:ea typeface="Noto Sans SemBd" panose="020B0502040504020204" pitchFamily="34" charset="0"/>
                <a:cs typeface="Noto Sans SemBd" panose="020B0502040504020204" pitchFamily="34" charset="0"/>
              </a:rPr>
              <a:t>fin al hambre</a:t>
            </a:r>
            <a:r>
              <a:rPr lang="es-ES" sz="2400" b="1" dirty="0">
                <a:latin typeface="Times New Roman" panose="02020603050405020304" pitchFamily="18" charset="0"/>
                <a:cs typeface="Times New Roman" panose="02020603050405020304" pitchFamily="18" charset="0"/>
              </a:rPr>
              <a:t> </a:t>
            </a:r>
            <a:r>
              <a:rPr lang="es-ES" sz="2400" dirty="0">
                <a:latin typeface="Noto Sans" panose="020B0502040504020204" pitchFamily="34" charset="0"/>
                <a:ea typeface="Noto Sans" panose="020B0502040504020204" pitchFamily="34" charset="0"/>
                <a:cs typeface="Noto Sans" panose="020B0502040504020204" pitchFamily="34" charset="0"/>
              </a:rPr>
              <a:t>y asegurar el </a:t>
            </a:r>
            <a:r>
              <a:rPr lang="es-ES" sz="2400" b="1" dirty="0">
                <a:latin typeface="Noto Sans SemBd" panose="020B0502040504020204" pitchFamily="34" charset="0"/>
                <a:ea typeface="Noto Sans SemBd" panose="020B0502040504020204" pitchFamily="34" charset="0"/>
                <a:cs typeface="Noto Sans SemBd" panose="020B0502040504020204" pitchFamily="34" charset="0"/>
              </a:rPr>
              <a:t>acceso de todas las personas</a:t>
            </a:r>
            <a:r>
              <a:rPr lang="es-ES" sz="2400" dirty="0">
                <a:latin typeface="Times New Roman" panose="02020603050405020304" pitchFamily="18" charset="0"/>
                <a:cs typeface="Times New Roman" panose="02020603050405020304" pitchFamily="18" charset="0"/>
              </a:rPr>
              <a:t>, </a:t>
            </a:r>
            <a:r>
              <a:rPr lang="es-ES" sz="2400" dirty="0">
                <a:latin typeface="Noto Sans" panose="020B0502040504020204" pitchFamily="34" charset="0"/>
                <a:ea typeface="Noto Sans" panose="020B0502040504020204" pitchFamily="34" charset="0"/>
                <a:cs typeface="Noto Sans" panose="020B0502040504020204" pitchFamily="34" charset="0"/>
              </a:rPr>
              <a:t>en particular los pobres y las personas en situaciones vulnerables, incluidos los lactantes, a </a:t>
            </a:r>
            <a:r>
              <a:rPr lang="es-ES" sz="2400" b="1" dirty="0">
                <a:latin typeface="Noto Sans SemBd" panose="020B0502040504020204" pitchFamily="34" charset="0"/>
                <a:ea typeface="Noto Sans SemBd" panose="020B0502040504020204" pitchFamily="34" charset="0"/>
                <a:cs typeface="Noto Sans SemBd" panose="020B0502040504020204" pitchFamily="34" charset="0"/>
              </a:rPr>
              <a:t>una alimentación sana, nutritiva y suficiente </a:t>
            </a:r>
            <a:r>
              <a:rPr lang="es-ES" sz="2400" dirty="0">
                <a:latin typeface="Noto Sans" panose="020B0502040504020204" pitchFamily="34" charset="0"/>
                <a:ea typeface="Noto Sans" panose="020B0502040504020204" pitchFamily="34" charset="0"/>
                <a:cs typeface="Noto Sans" panose="020B0502040504020204" pitchFamily="34" charset="0"/>
              </a:rPr>
              <a:t>durante todo el año</a:t>
            </a:r>
            <a:r>
              <a:rPr lang="es-ES" sz="2400" dirty="0">
                <a:solidFill>
                  <a:srgbClr val="FF0000"/>
                </a:solidFill>
                <a:latin typeface="Times New Roman" panose="02020603050405020304" pitchFamily="18" charset="0"/>
                <a:ea typeface="Noto Sans" panose="020B0502040504020204" pitchFamily="34" charset="0"/>
                <a:cs typeface="Times New Roman" panose="02020603050405020304" pitchFamily="18" charset="0"/>
              </a:rPr>
              <a:t>.</a:t>
            </a:r>
            <a:endParaRPr lang="es-x-mo-SDL" sz="2400" dirty="0">
              <a:solidFill>
                <a:srgbClr val="FF0000"/>
              </a:solidFill>
              <a:latin typeface="Times New Roman" panose="02020603050405020304" pitchFamily="18" charset="0"/>
              <a:cs typeface="Times New Roman" panose="02020603050405020304" pitchFamily="18" charset="0"/>
            </a:endParaRPr>
          </a:p>
          <a:p>
            <a:pPr marL="0" indent="0" fontAlgn="auto">
              <a:spcAft>
                <a:spcPts val="0"/>
              </a:spcAft>
              <a:buNone/>
              <a:defRPr/>
            </a:pPr>
            <a:endParaRPr lang="en-US" sz="2400" dirty="0">
              <a:latin typeface="Times New Roman" panose="02020603050405020304" pitchFamily="18" charset="0"/>
              <a:cs typeface="Times New Roman" panose="02020603050405020304" pitchFamily="18" charset="0"/>
            </a:endParaRPr>
          </a:p>
          <a:p>
            <a:pPr marL="0" indent="0" fontAlgn="auto">
              <a:spcAft>
                <a:spcPts val="0"/>
              </a:spcAft>
              <a:buFont typeface="Arial" panose="020B0604020202020204" pitchFamily="34" charset="0"/>
              <a:buNone/>
              <a:defRPr/>
            </a:pPr>
            <a:r>
              <a:rPr lang="es-x-mo-SDL" sz="2400" dirty="0">
                <a:latin typeface="Noto Sans" panose="020B0502040504020204" pitchFamily="34" charset="0"/>
                <a:ea typeface="Noto Sans" panose="020B0502040504020204" pitchFamily="34" charset="0"/>
                <a:cs typeface="Noto Sans" panose="020B0502040504020204" pitchFamily="34" charset="0"/>
              </a:rPr>
              <a:t>La inseguridad alimentaria hace que las personas sean vulnerables a prácticas de explotación como el trabajo forzoso.</a:t>
            </a:r>
          </a:p>
        </p:txBody>
      </p:sp>
      <p:sp>
        <p:nvSpPr>
          <p:cNvPr id="2" name="Espace réservé du numéro de diapositive 1"/>
          <p:cNvSpPr>
            <a:spLocks noGrp="1"/>
          </p:cNvSpPr>
          <p:nvPr>
            <p:ph type="sldNum" sz="quarter" idx="12"/>
          </p:nvPr>
        </p:nvSpPr>
        <p:spPr/>
        <p:txBody>
          <a:bodyPr/>
          <a:lstStyle/>
          <a:p>
            <a:pPr>
              <a:defRPr/>
            </a:pPr>
            <a:fld id="{72BFBBA2-4FF8-41E8-88DA-9474EA1A1A27}" type="slidenum">
              <a:rPr lang="da-DK" smtClean="0"/>
              <a:pPr>
                <a:defRPr/>
              </a:pPr>
              <a:t>5</a:t>
            </a:fld>
            <a:endParaRPr lang="da-DK"/>
          </a:p>
        </p:txBody>
      </p:sp>
      <p:sp>
        <p:nvSpPr>
          <p:cNvPr id="6" name="Pladsholder til sidefod 4">
            <a:extLst>
              <a:ext uri="{FF2B5EF4-FFF2-40B4-BE49-F238E27FC236}">
                <a16:creationId xmlns:a16="http://schemas.microsoft.com/office/drawing/2014/main" id="{CFC23F80-44CC-C946-9A00-E24DA519DC51}"/>
              </a:ext>
            </a:extLst>
          </p:cNvPr>
          <p:cNvSpPr>
            <a:spLocks noGrp="1"/>
          </p:cNvSpPr>
          <p:nvPr>
            <p:ph type="ftr" sz="quarter" idx="3"/>
          </p:nvPr>
        </p:nvSpPr>
        <p:spPr>
          <a:xfrm>
            <a:off x="679172" y="6356350"/>
            <a:ext cx="7169428"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lgn="l"/>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Guía</a:t>
            </a:r>
            <a:r>
              <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 </a:t>
            </a:r>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practica</a:t>
            </a:r>
            <a:r>
              <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 para la </a:t>
            </a:r>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formulación</a:t>
            </a:r>
            <a:r>
              <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 de planes de </a:t>
            </a:r>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acción</a:t>
            </a:r>
            <a:r>
              <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 </a:t>
            </a:r>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nacionales</a:t>
            </a:r>
            <a:r>
              <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 contra el </a:t>
            </a:r>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trabajo</a:t>
            </a:r>
            <a:r>
              <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 </a:t>
            </a:r>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forzoso</a:t>
            </a:r>
            <a:endPar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endParaRPr>
          </a:p>
        </p:txBody>
      </p:sp>
      <p:pic>
        <p:nvPicPr>
          <p:cNvPr id="5" name="Image 4">
            <a:extLst>
              <a:ext uri="{FF2B5EF4-FFF2-40B4-BE49-F238E27FC236}">
                <a16:creationId xmlns:a16="http://schemas.microsoft.com/office/drawing/2014/main" id="{896866FC-4F2D-D943-98D4-1CC92C569B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352" y="1283368"/>
            <a:ext cx="3966076" cy="396607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72BFBBA2-4FF8-41E8-88DA-9474EA1A1A27}" type="slidenum">
              <a:rPr lang="da-DK" smtClean="0"/>
              <a:pPr>
                <a:defRPr/>
              </a:pPr>
              <a:t>6</a:t>
            </a:fld>
            <a:endParaRPr lang="da-DK"/>
          </a:p>
        </p:txBody>
      </p:sp>
      <p:sp>
        <p:nvSpPr>
          <p:cNvPr id="6" name="Pladsholder til sidefod 4">
            <a:extLst>
              <a:ext uri="{FF2B5EF4-FFF2-40B4-BE49-F238E27FC236}">
                <a16:creationId xmlns:a16="http://schemas.microsoft.com/office/drawing/2014/main" id="{FDB43134-74C6-0245-B1E5-8AB1B8F63745}"/>
              </a:ext>
            </a:extLst>
          </p:cNvPr>
          <p:cNvSpPr>
            <a:spLocks noGrp="1"/>
          </p:cNvSpPr>
          <p:nvPr>
            <p:ph type="ftr" sz="quarter" idx="3"/>
          </p:nvPr>
        </p:nvSpPr>
        <p:spPr>
          <a:xfrm>
            <a:off x="679172" y="6356350"/>
            <a:ext cx="7169428"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lgn="l"/>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Guía</a:t>
            </a:r>
            <a:r>
              <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 </a:t>
            </a:r>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practica</a:t>
            </a:r>
            <a:r>
              <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 para la </a:t>
            </a:r>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formulación</a:t>
            </a:r>
            <a:r>
              <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 de planes de </a:t>
            </a:r>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acción</a:t>
            </a:r>
            <a:r>
              <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 </a:t>
            </a:r>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nacionales</a:t>
            </a:r>
            <a:r>
              <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 contra el </a:t>
            </a:r>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trabajo</a:t>
            </a:r>
            <a:r>
              <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 </a:t>
            </a:r>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forzoso</a:t>
            </a:r>
            <a:endPar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endParaRPr>
          </a:p>
        </p:txBody>
      </p:sp>
      <p:sp>
        <p:nvSpPr>
          <p:cNvPr id="9" name="Pladsholder til indhold 3">
            <a:extLst>
              <a:ext uri="{FF2B5EF4-FFF2-40B4-BE49-F238E27FC236}">
                <a16:creationId xmlns:a16="http://schemas.microsoft.com/office/drawing/2014/main" id="{C5F8FE7A-D3A1-4B4E-92ED-2A141FE258AF}"/>
              </a:ext>
            </a:extLst>
          </p:cNvPr>
          <p:cNvSpPr txBox="1">
            <a:spLocks/>
          </p:cNvSpPr>
          <p:nvPr/>
        </p:nvSpPr>
        <p:spPr bwMode="auto">
          <a:xfrm>
            <a:off x="5705833" y="698063"/>
            <a:ext cx="5876567" cy="5461874"/>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defRPr/>
            </a:pPr>
            <a:r>
              <a:rPr lang="es-x-mo-SDL" sz="2200" b="1" dirty="0">
                <a:latin typeface="Noto Sans SemBd" panose="020B0502040504020204" pitchFamily="34" charset="0"/>
                <a:ea typeface="Noto Sans SemBd" panose="020B0502040504020204" pitchFamily="34" charset="0"/>
                <a:cs typeface="Noto Sans SemBd" panose="020B0502040504020204" pitchFamily="34" charset="0"/>
              </a:rPr>
              <a:t>Objetivo 3.8: </a:t>
            </a:r>
            <a:r>
              <a:rPr lang="es-ES" sz="2200" dirty="0">
                <a:latin typeface="Noto Sans" panose="020B0502040504020204" pitchFamily="34" charset="0"/>
                <a:ea typeface="Noto Sans" panose="020B0502040504020204" pitchFamily="34" charset="0"/>
                <a:cs typeface="Noto Sans" panose="020B0502040504020204" pitchFamily="34" charset="0"/>
              </a:rPr>
              <a:t>Lograr la </a:t>
            </a:r>
            <a:r>
              <a:rPr lang="es-ES" sz="2200" b="1" dirty="0">
                <a:latin typeface="Noto Sans SemBd" panose="020B0502040504020204" pitchFamily="34" charset="0"/>
                <a:ea typeface="Noto Sans SemBd" panose="020B0502040504020204" pitchFamily="34" charset="0"/>
                <a:cs typeface="Noto Sans SemBd" panose="020B0502040504020204" pitchFamily="34" charset="0"/>
              </a:rPr>
              <a:t>cobertura sanitaria </a:t>
            </a:r>
            <a:r>
              <a:rPr lang="es-ES" sz="2200" dirty="0">
                <a:latin typeface="Noto Sans" panose="020B0502040504020204" pitchFamily="34" charset="0"/>
                <a:ea typeface="Noto Sans" panose="020B0502040504020204" pitchFamily="34" charset="0"/>
                <a:cs typeface="Noto Sans" panose="020B0502040504020204" pitchFamily="34" charset="0"/>
              </a:rPr>
              <a:t>universal, en particular la protección contra los riesgos financieros, el acceso a servicios de salud esenciales de calidad y el acceso a medicamentos y vacunas seguros, eficaces, asequibles y de calidad para todos.</a:t>
            </a:r>
          </a:p>
          <a:p>
            <a:pPr marL="0" indent="0" fontAlgn="auto">
              <a:spcAft>
                <a:spcPts val="0"/>
              </a:spcAft>
              <a:buNone/>
              <a:defRPr/>
            </a:pPr>
            <a:r>
              <a:rPr lang="es-x-mo-SDL" sz="2200" dirty="0">
                <a:latin typeface="Noto Sans" panose="020B0502040504020204" pitchFamily="34" charset="0"/>
                <a:ea typeface="Noto Sans" panose="020B0502040504020204" pitchFamily="34" charset="0"/>
                <a:cs typeface="Noto Sans" panose="020B0502040504020204" pitchFamily="34" charset="0"/>
              </a:rPr>
              <a:t>La imposibilidad de acceder a servicios de salud hace que las personas sean más vulnerables a las crisis relacionadas con los ingresos, especialmente en el caso de los grupos vulnerables como los trabajadores migrantes en situación irregular y los trabajadores de la economía informal.</a:t>
            </a:r>
            <a:endParaRPr lang="en-GB" sz="2200" dirty="0">
              <a:latin typeface="Noto Sans" panose="020B0502040504020204" pitchFamily="34" charset="0"/>
              <a:ea typeface="Noto Sans" panose="020B0502040504020204" pitchFamily="34" charset="0"/>
              <a:cs typeface="Noto Sans" panose="020B0502040504020204" pitchFamily="34" charset="0"/>
            </a:endParaRPr>
          </a:p>
          <a:p>
            <a:pPr marL="0" indent="0" fontAlgn="auto">
              <a:spcAft>
                <a:spcPts val="0"/>
              </a:spcAft>
              <a:buNone/>
              <a:defRPr/>
            </a:pPr>
            <a:r>
              <a:rPr lang="es-x-mo-SDL" sz="2200" dirty="0">
                <a:latin typeface="Noto Sans" panose="020B0502040504020204" pitchFamily="34" charset="0"/>
                <a:ea typeface="Noto Sans" panose="020B0502040504020204" pitchFamily="34" charset="0"/>
                <a:cs typeface="Noto Sans" panose="020B0502040504020204" pitchFamily="34" charset="0"/>
              </a:rPr>
              <a:t>Las personas en </a:t>
            </a:r>
            <a:r>
              <a:rPr lang="es-ES" sz="2200" dirty="0">
                <a:latin typeface="Noto Sans" panose="020B0502040504020204" pitchFamily="34" charset="0"/>
                <a:ea typeface="Noto Sans" panose="020B0502040504020204" pitchFamily="34" charset="0"/>
                <a:cs typeface="Noto Sans" panose="020B0502040504020204" pitchFamily="34" charset="0"/>
              </a:rPr>
              <a:t>situación de </a:t>
            </a:r>
            <a:r>
              <a:rPr lang="es-x-mo-SDL" sz="2200" dirty="0">
                <a:latin typeface="Noto Sans" panose="020B0502040504020204" pitchFamily="34" charset="0"/>
                <a:ea typeface="Noto Sans" panose="020B0502040504020204" pitchFamily="34" charset="0"/>
                <a:cs typeface="Noto Sans" panose="020B0502040504020204" pitchFamily="34" charset="0"/>
              </a:rPr>
              <a:t>trabajo forzoso suelen trabajar en condiciones de trabajo inseguras y degradantes.</a:t>
            </a:r>
          </a:p>
        </p:txBody>
      </p:sp>
      <p:pic>
        <p:nvPicPr>
          <p:cNvPr id="4" name="Image 3">
            <a:extLst>
              <a:ext uri="{FF2B5EF4-FFF2-40B4-BE49-F238E27FC236}">
                <a16:creationId xmlns:a16="http://schemas.microsoft.com/office/drawing/2014/main" id="{D7DB59BA-5166-0742-A769-BDC62C0EC3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530" y="1484272"/>
            <a:ext cx="4188829" cy="418882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72BFBBA2-4FF8-41E8-88DA-9474EA1A1A27}" type="slidenum">
              <a:rPr lang="da-DK" smtClean="0"/>
              <a:pPr>
                <a:defRPr/>
              </a:pPr>
              <a:t>7</a:t>
            </a:fld>
            <a:endParaRPr lang="da-DK"/>
          </a:p>
        </p:txBody>
      </p:sp>
      <p:sp>
        <p:nvSpPr>
          <p:cNvPr id="6" name="Pladsholder til sidefod 4">
            <a:extLst>
              <a:ext uri="{FF2B5EF4-FFF2-40B4-BE49-F238E27FC236}">
                <a16:creationId xmlns:a16="http://schemas.microsoft.com/office/drawing/2014/main" id="{4E6A57F2-D801-244F-9685-FF6FAE7C9424}"/>
              </a:ext>
            </a:extLst>
          </p:cNvPr>
          <p:cNvSpPr>
            <a:spLocks noGrp="1"/>
          </p:cNvSpPr>
          <p:nvPr>
            <p:ph type="ftr" sz="quarter" idx="3"/>
          </p:nvPr>
        </p:nvSpPr>
        <p:spPr>
          <a:xfrm>
            <a:off x="679172" y="6356350"/>
            <a:ext cx="7169428"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lgn="l"/>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Guía</a:t>
            </a:r>
            <a:r>
              <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 </a:t>
            </a:r>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practica</a:t>
            </a:r>
            <a:r>
              <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 para la </a:t>
            </a:r>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formulación</a:t>
            </a:r>
            <a:r>
              <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 de planes de </a:t>
            </a:r>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acción</a:t>
            </a:r>
            <a:r>
              <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 </a:t>
            </a:r>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nacionales</a:t>
            </a:r>
            <a:r>
              <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 contra el </a:t>
            </a:r>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trabajo</a:t>
            </a:r>
            <a:r>
              <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 </a:t>
            </a:r>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forzoso</a:t>
            </a:r>
            <a:endPar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endParaRPr>
          </a:p>
        </p:txBody>
      </p:sp>
      <p:sp>
        <p:nvSpPr>
          <p:cNvPr id="9" name="Pladsholder til indhold 3">
            <a:extLst>
              <a:ext uri="{FF2B5EF4-FFF2-40B4-BE49-F238E27FC236}">
                <a16:creationId xmlns:a16="http://schemas.microsoft.com/office/drawing/2014/main" id="{FBFD2DE7-1B66-2242-BB1A-5D27475D9CB7}"/>
              </a:ext>
            </a:extLst>
          </p:cNvPr>
          <p:cNvSpPr txBox="1">
            <a:spLocks/>
          </p:cNvSpPr>
          <p:nvPr/>
        </p:nvSpPr>
        <p:spPr bwMode="auto">
          <a:xfrm>
            <a:off x="5705833" y="1466394"/>
            <a:ext cx="5410200" cy="3249985"/>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defRPr/>
            </a:pPr>
            <a:r>
              <a:rPr lang="es-x-mo-SDL" sz="2200" dirty="0">
                <a:latin typeface="Noto Sans" panose="020B0502040504020204" pitchFamily="34" charset="0"/>
                <a:ea typeface="Noto Sans" panose="020B0502040504020204" pitchFamily="34" charset="0"/>
                <a:cs typeface="Noto Sans" panose="020B0502040504020204" pitchFamily="34" charset="0"/>
              </a:rPr>
              <a:t>Garantizar oportunidades de </a:t>
            </a:r>
            <a:r>
              <a:rPr lang="es-x-mo-SDL" sz="2200" b="1" dirty="0">
                <a:latin typeface="Noto Sans SemBd" panose="020B0502040504020204" pitchFamily="34" charset="0"/>
                <a:ea typeface="Noto Sans SemBd" panose="020B0502040504020204" pitchFamily="34" charset="0"/>
                <a:cs typeface="Noto Sans SemBd" panose="020B0502040504020204" pitchFamily="34" charset="0"/>
              </a:rPr>
              <a:t>educación </a:t>
            </a:r>
            <a:r>
              <a:rPr lang="es-x-mo-SDL" sz="2200" dirty="0">
                <a:latin typeface="Noto Sans" panose="020B0502040504020204" pitchFamily="34" charset="0"/>
                <a:ea typeface="Noto Sans" panose="020B0502040504020204" pitchFamily="34" charset="0"/>
                <a:cs typeface="Noto Sans" panose="020B0502040504020204" pitchFamily="34" charset="0"/>
              </a:rPr>
              <a:t>y</a:t>
            </a:r>
            <a:r>
              <a:rPr lang="es-x-mo-SDL" sz="2200" dirty="0">
                <a:latin typeface="Times New Roman" panose="02020603050405020304" pitchFamily="18" charset="0"/>
                <a:cs typeface="Times New Roman" panose="02020603050405020304" pitchFamily="18" charset="0"/>
              </a:rPr>
              <a:t> </a:t>
            </a:r>
            <a:r>
              <a:rPr lang="es-x-mo-SDL" sz="2200" b="1" dirty="0">
                <a:latin typeface="Noto Sans SemBd" panose="020B0502040504020204" pitchFamily="34" charset="0"/>
                <a:ea typeface="Noto Sans SemBd" panose="020B0502040504020204" pitchFamily="34" charset="0"/>
                <a:cs typeface="Noto Sans SemBd" panose="020B0502040504020204" pitchFamily="34" charset="0"/>
              </a:rPr>
              <a:t>capacitación </a:t>
            </a:r>
            <a:r>
              <a:rPr lang="es-x-mo-SDL" sz="2200" dirty="0">
                <a:latin typeface="Noto Sans" panose="020B0502040504020204" pitchFamily="34" charset="0"/>
                <a:ea typeface="Noto Sans" panose="020B0502040504020204" pitchFamily="34" charset="0"/>
                <a:cs typeface="Noto Sans" panose="020B0502040504020204" pitchFamily="34" charset="0"/>
              </a:rPr>
              <a:t>a jóvenes y adultos es una medida eficaz para prevenir el trabajo forzoso.</a:t>
            </a:r>
          </a:p>
          <a:p>
            <a:pPr marL="0" indent="0" fontAlgn="auto">
              <a:spcAft>
                <a:spcPts val="0"/>
              </a:spcAft>
              <a:buNone/>
              <a:defRPr/>
            </a:pPr>
            <a:endParaRPr lang="en-GB" sz="2200" dirty="0">
              <a:latin typeface="Noto Sans" panose="020B0502040504020204" pitchFamily="34" charset="0"/>
              <a:ea typeface="Noto Sans" panose="020B0502040504020204" pitchFamily="34" charset="0"/>
              <a:cs typeface="Noto Sans" panose="020B0502040504020204" pitchFamily="34" charset="0"/>
            </a:endParaRPr>
          </a:p>
          <a:p>
            <a:pPr marL="0" indent="0" fontAlgn="auto">
              <a:spcAft>
                <a:spcPts val="0"/>
              </a:spcAft>
              <a:buNone/>
              <a:defRPr/>
            </a:pPr>
            <a:r>
              <a:rPr lang="es-x-mo-SDL" sz="2200" dirty="0">
                <a:latin typeface="Noto Sans" panose="020B0502040504020204" pitchFamily="34" charset="0"/>
                <a:ea typeface="Noto Sans" panose="020B0502040504020204" pitchFamily="34" charset="0"/>
                <a:cs typeface="Noto Sans" panose="020B0502040504020204" pitchFamily="34" charset="0"/>
              </a:rPr>
              <a:t>La formación profesional también es fundamental para garantizar la </a:t>
            </a:r>
            <a:r>
              <a:rPr lang="es-ES" sz="2200" dirty="0">
                <a:latin typeface="Noto Sans" panose="020B0502040504020204" pitchFamily="34" charset="0"/>
                <a:ea typeface="Noto Sans" panose="020B0502040504020204" pitchFamily="34" charset="0"/>
                <a:cs typeface="Noto Sans" panose="020B0502040504020204" pitchFamily="34" charset="0"/>
              </a:rPr>
              <a:t>readaptación</a:t>
            </a:r>
            <a:r>
              <a:rPr lang="es-x-mo-SDL" sz="2200" dirty="0">
                <a:latin typeface="Noto Sans" panose="020B0502040504020204" pitchFamily="34" charset="0"/>
                <a:ea typeface="Noto Sans" panose="020B0502040504020204" pitchFamily="34" charset="0"/>
                <a:cs typeface="Noto Sans" panose="020B0502040504020204" pitchFamily="34" charset="0"/>
              </a:rPr>
              <a:t> de las víctimas del trabajo forzoso. </a:t>
            </a:r>
          </a:p>
        </p:txBody>
      </p:sp>
      <p:pic>
        <p:nvPicPr>
          <p:cNvPr id="4" name="Image 3" descr="Une image contenant dessin&#10;&#10;Description générée automatiquement">
            <a:extLst>
              <a:ext uri="{FF2B5EF4-FFF2-40B4-BE49-F238E27FC236}">
                <a16:creationId xmlns:a16="http://schemas.microsoft.com/office/drawing/2014/main" id="{19F485A4-9047-9C40-AD7B-E32E31DDD6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198" y="1447800"/>
            <a:ext cx="4208241" cy="4208241"/>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72BFBBA2-4FF8-41E8-88DA-9474EA1A1A27}" type="slidenum">
              <a:rPr lang="da-DK" smtClean="0"/>
              <a:pPr>
                <a:defRPr/>
              </a:pPr>
              <a:t>8</a:t>
            </a:fld>
            <a:endParaRPr lang="da-DK"/>
          </a:p>
        </p:txBody>
      </p:sp>
      <p:sp>
        <p:nvSpPr>
          <p:cNvPr id="6" name="Pladsholder til sidefod 4">
            <a:extLst>
              <a:ext uri="{FF2B5EF4-FFF2-40B4-BE49-F238E27FC236}">
                <a16:creationId xmlns:a16="http://schemas.microsoft.com/office/drawing/2014/main" id="{E34780A3-1714-8642-B830-79105408A279}"/>
              </a:ext>
            </a:extLst>
          </p:cNvPr>
          <p:cNvSpPr>
            <a:spLocks noGrp="1"/>
          </p:cNvSpPr>
          <p:nvPr>
            <p:ph type="ftr" sz="quarter" idx="3"/>
          </p:nvPr>
        </p:nvSpPr>
        <p:spPr>
          <a:xfrm>
            <a:off x="679172" y="6356350"/>
            <a:ext cx="7169428"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lgn="l"/>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Guía</a:t>
            </a:r>
            <a:r>
              <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 </a:t>
            </a:r>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practica</a:t>
            </a:r>
            <a:r>
              <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 para la </a:t>
            </a:r>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formulación</a:t>
            </a:r>
            <a:r>
              <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 de planes de </a:t>
            </a:r>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acción</a:t>
            </a:r>
            <a:r>
              <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 </a:t>
            </a:r>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nacionales</a:t>
            </a:r>
            <a:r>
              <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 contra el </a:t>
            </a:r>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trabajo</a:t>
            </a:r>
            <a:r>
              <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 </a:t>
            </a:r>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forzoso</a:t>
            </a:r>
            <a:endPar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endParaRPr>
          </a:p>
        </p:txBody>
      </p:sp>
      <p:sp>
        <p:nvSpPr>
          <p:cNvPr id="9" name="Pladsholder til indhold 3">
            <a:extLst>
              <a:ext uri="{FF2B5EF4-FFF2-40B4-BE49-F238E27FC236}">
                <a16:creationId xmlns:a16="http://schemas.microsoft.com/office/drawing/2014/main" id="{2D0DFCF6-4A9C-B34D-B76A-391524C00A26}"/>
              </a:ext>
            </a:extLst>
          </p:cNvPr>
          <p:cNvSpPr>
            <a:spLocks noGrp="1"/>
          </p:cNvSpPr>
          <p:nvPr>
            <p:ph sz="half" idx="2"/>
          </p:nvPr>
        </p:nvSpPr>
        <p:spPr>
          <a:xfrm>
            <a:off x="5771243" y="558366"/>
            <a:ext cx="6027467" cy="4889956"/>
          </a:xfrm>
        </p:spPr>
        <p:txBody>
          <a:bodyPr rtlCol="0">
            <a:noAutofit/>
          </a:bodyPr>
          <a:lstStyle/>
          <a:p>
            <a:pPr marL="0" indent="0" fontAlgn="auto">
              <a:spcAft>
                <a:spcPts val="0"/>
              </a:spcAft>
              <a:buNone/>
              <a:defRPr/>
            </a:pPr>
            <a:r>
              <a:rPr lang="es-x-mo-SDL" sz="2000" b="1" dirty="0">
                <a:latin typeface="Noto Sans SemBd" panose="020B0502040504020204" pitchFamily="34" charset="0"/>
                <a:ea typeface="Noto Sans SemBd" panose="020B0502040504020204" pitchFamily="34" charset="0"/>
                <a:cs typeface="Noto Sans SemBd" panose="020B0502040504020204" pitchFamily="34" charset="0"/>
              </a:rPr>
              <a:t>Objetivo 5.1: Poner fin a todas las formas de discriminación </a:t>
            </a:r>
            <a:r>
              <a:rPr lang="es-x-mo-SDL" sz="2000" dirty="0">
                <a:latin typeface="Noto Sans" panose="020B0502040504020204" pitchFamily="34" charset="0"/>
                <a:ea typeface="Noto Sans" panose="020B0502040504020204" pitchFamily="34" charset="0"/>
                <a:cs typeface="Noto Sans" panose="020B0502040504020204" pitchFamily="34" charset="0"/>
              </a:rPr>
              <a:t>contra todas las mujeres y las niñas en todo el mundo.</a:t>
            </a:r>
          </a:p>
          <a:p>
            <a:pPr marL="0" indent="0" fontAlgn="auto">
              <a:spcAft>
                <a:spcPts val="0"/>
              </a:spcAft>
              <a:buNone/>
              <a:defRPr/>
            </a:pPr>
            <a:r>
              <a:rPr lang="es-x-mo-SDL" sz="2000" b="1" dirty="0">
                <a:latin typeface="Noto Sans SemBd" panose="020B0502040504020204" pitchFamily="34" charset="0"/>
                <a:ea typeface="Noto Sans SemBd" panose="020B0502040504020204" pitchFamily="34" charset="0"/>
                <a:cs typeface="Noto Sans SemBd" panose="020B0502040504020204" pitchFamily="34" charset="0"/>
              </a:rPr>
              <a:t>Objetivo 5.2: Eliminar todas las formas de violencia </a:t>
            </a:r>
            <a:r>
              <a:rPr lang="es-x-mo-SDL" sz="2000" dirty="0">
                <a:latin typeface="Noto Sans" panose="020B0502040504020204" pitchFamily="34" charset="0"/>
                <a:ea typeface="Noto Sans" panose="020B0502040504020204" pitchFamily="34" charset="0"/>
                <a:cs typeface="Noto Sans" panose="020B0502040504020204" pitchFamily="34" charset="0"/>
              </a:rPr>
              <a:t>contra todas las mujeres y las niñas en los ámbitos público y privado, incluidas la trata y la explotación sexual y otros tipos de explotación.</a:t>
            </a:r>
          </a:p>
          <a:p>
            <a:pPr marL="0" indent="0" fontAlgn="auto">
              <a:spcAft>
                <a:spcPts val="0"/>
              </a:spcAft>
              <a:buNone/>
              <a:defRPr/>
            </a:pPr>
            <a:r>
              <a:rPr lang="es-x-mo-SDL" sz="2000" b="1" dirty="0">
                <a:latin typeface="Noto Sans SemBd" panose="020B0502040504020204" pitchFamily="34" charset="0"/>
                <a:ea typeface="Noto Sans SemBd" panose="020B0502040504020204" pitchFamily="34" charset="0"/>
                <a:cs typeface="Noto Sans SemBd" panose="020B0502040504020204" pitchFamily="34" charset="0"/>
              </a:rPr>
              <a:t>Objetivo 5.4: Reconocer y valorar los cuidados y el trabajo doméstico no remunerados.</a:t>
            </a:r>
            <a:endParaRPr lang="en-GB" sz="2000" dirty="0">
              <a:latin typeface="Times New Roman" panose="02020603050405020304" pitchFamily="18" charset="0"/>
              <a:cs typeface="Times New Roman" panose="02020603050405020304" pitchFamily="18" charset="0"/>
            </a:endParaRPr>
          </a:p>
          <a:p>
            <a:pPr marL="0" indent="0" fontAlgn="auto">
              <a:spcAft>
                <a:spcPts val="0"/>
              </a:spcAft>
              <a:buNone/>
              <a:defRPr/>
            </a:pPr>
            <a:r>
              <a:rPr lang="es-x-mo-SDL" sz="2000" dirty="0">
                <a:latin typeface="Noto Sans" panose="020B0502040504020204" pitchFamily="34" charset="0"/>
                <a:ea typeface="Noto Sans" panose="020B0502040504020204" pitchFamily="34" charset="0"/>
                <a:cs typeface="Noto Sans" panose="020B0502040504020204" pitchFamily="34" charset="0"/>
              </a:rPr>
              <a:t>El trabajo forzoso tiene una dimensión de género: las mujeres representan más del 62 por ciento de las víctimas. Las mujeres y los hombres tienden a verse afectados en el trabajo por estereotipos de género (es decir, a la mujer se le asigna tareas en el sector del trabajo doméstico y al hombre en los sectores manuales, como la pesca o la construcción).</a:t>
            </a:r>
          </a:p>
          <a:p>
            <a:pPr marL="0" indent="0" fontAlgn="auto">
              <a:spcAft>
                <a:spcPts val="0"/>
              </a:spcAft>
              <a:buNone/>
              <a:defRPr/>
            </a:pPr>
            <a:endParaRPr lang="en-GB" sz="2000" dirty="0">
              <a:latin typeface="Noto Sans" panose="020B0502040504020204" pitchFamily="34" charset="0"/>
              <a:ea typeface="Noto Sans" panose="020B0502040504020204" pitchFamily="34" charset="0"/>
              <a:cs typeface="Noto Sans" panose="020B0502040504020204" pitchFamily="34" charset="0"/>
            </a:endParaRPr>
          </a:p>
        </p:txBody>
      </p:sp>
      <p:pic>
        <p:nvPicPr>
          <p:cNvPr id="4" name="Image 3">
            <a:extLst>
              <a:ext uri="{FF2B5EF4-FFF2-40B4-BE49-F238E27FC236}">
                <a16:creationId xmlns:a16="http://schemas.microsoft.com/office/drawing/2014/main" id="{BD306494-3BE6-9649-9DE5-B968D0C992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1488582"/>
            <a:ext cx="4206707" cy="420670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indhold 3"/>
          <p:cNvSpPr>
            <a:spLocks noGrp="1"/>
          </p:cNvSpPr>
          <p:nvPr>
            <p:ph sz="half" idx="2"/>
          </p:nvPr>
        </p:nvSpPr>
        <p:spPr>
          <a:xfrm>
            <a:off x="5771243" y="958394"/>
            <a:ext cx="5277757" cy="4565438"/>
          </a:xfrm>
        </p:spPr>
        <p:txBody>
          <a:bodyPr rtlCol="0" anchor="ctr">
            <a:normAutofit/>
          </a:bodyPr>
          <a:lstStyle/>
          <a:p>
            <a:pPr marL="0" indent="0" fontAlgn="auto">
              <a:spcAft>
                <a:spcPts val="0"/>
              </a:spcAft>
              <a:buFont typeface="Arial" panose="020B0604020202020204" pitchFamily="34" charset="0"/>
              <a:buNone/>
              <a:defRPr/>
            </a:pPr>
            <a:r>
              <a:rPr lang="es-x-mo-SDL" sz="2000" b="1" dirty="0">
                <a:latin typeface="Noto Sans SemBd" panose="020B0502040504020204" pitchFamily="34" charset="0"/>
                <a:ea typeface="Noto Sans SemBd" panose="020B0502040504020204" pitchFamily="34" charset="0"/>
                <a:cs typeface="Noto Sans SemBd" panose="020B0502040504020204" pitchFamily="34" charset="0"/>
              </a:rPr>
              <a:t>Objetivo 8.7: </a:t>
            </a:r>
            <a:r>
              <a:rPr lang="es-ES" sz="2000" b="1" dirty="0">
                <a:latin typeface="Noto Sans SemBd" panose="020B0502040504020204" pitchFamily="34" charset="0"/>
                <a:ea typeface="Noto Sans SemBd" panose="020B0502040504020204" pitchFamily="34" charset="0"/>
                <a:cs typeface="Noto Sans SemBd" panose="020B0502040504020204" pitchFamily="34" charset="0"/>
              </a:rPr>
              <a:t>Adoptar medidas inmediatas y eficaces para erradicar el trabajo forzoso, poner fin a las formas contemporáneas de esclavitud y la trata de personas y asegurar la prohibición y eliminación de las peores formas de trabajo infantil, incluidos el reclutamiento y la utilización de niños soldados, y, de aquí a 2025, poner fin al trabajo infantil en todas sus formas.</a:t>
            </a:r>
            <a:endParaRPr lang="en-GB" sz="2400" dirty="0">
              <a:latin typeface="Times New Roman" panose="02020603050405020304" pitchFamily="18" charset="0"/>
              <a:cs typeface="Times New Roman" panose="02020603050405020304" pitchFamily="18" charset="0"/>
            </a:endParaRPr>
          </a:p>
          <a:p>
            <a:pPr marL="0" indent="0" fontAlgn="auto">
              <a:spcAft>
                <a:spcPts val="0"/>
              </a:spcAft>
              <a:buFont typeface="Arial" panose="020B0604020202020204" pitchFamily="34" charset="0"/>
              <a:buNone/>
              <a:defRPr/>
            </a:pPr>
            <a:r>
              <a:rPr lang="es-x-mo-SDL" sz="2000" dirty="0">
                <a:latin typeface="Noto Sans" panose="020B0502040504020204" pitchFamily="34" charset="0"/>
                <a:ea typeface="Noto Sans" panose="020B0502040504020204" pitchFamily="34" charset="0"/>
                <a:cs typeface="Noto Sans" panose="020B0502040504020204" pitchFamily="34" charset="0"/>
              </a:rPr>
              <a:t>La Meta 8.7 es </a:t>
            </a:r>
            <a:r>
              <a:rPr lang="es-x-mo-SDL" sz="2000" u="sng" dirty="0">
                <a:latin typeface="Noto Sans" panose="020B0502040504020204" pitchFamily="34" charset="0"/>
                <a:ea typeface="Noto Sans" panose="020B0502040504020204" pitchFamily="34" charset="0"/>
                <a:cs typeface="Noto Sans" panose="020B0502040504020204" pitchFamily="34" charset="0"/>
              </a:rPr>
              <a:t>la </a:t>
            </a:r>
            <a:r>
              <a:rPr lang="fr-CH" sz="2000" u="sng" dirty="0" err="1">
                <a:latin typeface="Noto Sans" panose="020B0502040504020204" pitchFamily="34" charset="0"/>
                <a:ea typeface="Noto Sans" panose="020B0502040504020204" pitchFamily="34" charset="0"/>
                <a:cs typeface="Noto Sans" panose="020B0502040504020204" pitchFamily="34" charset="0"/>
              </a:rPr>
              <a:t>meta</a:t>
            </a:r>
            <a:r>
              <a:rPr lang="fr-CH" sz="2000" u="sng" dirty="0">
                <a:latin typeface="Noto Sans" panose="020B0502040504020204" pitchFamily="34" charset="0"/>
                <a:ea typeface="Noto Sans" panose="020B0502040504020204" pitchFamily="34" charset="0"/>
                <a:cs typeface="Noto Sans" panose="020B0502040504020204" pitchFamily="34" charset="0"/>
              </a:rPr>
              <a:t> para los PAN</a:t>
            </a:r>
            <a:r>
              <a:rPr lang="es-x-mo-SDL" sz="2000" dirty="0">
                <a:latin typeface="Noto Sans" panose="020B0502040504020204" pitchFamily="34" charset="0"/>
                <a:ea typeface="Noto Sans" panose="020B0502040504020204" pitchFamily="34" charset="0"/>
                <a:cs typeface="Noto Sans" panose="020B0502040504020204" pitchFamily="34" charset="0"/>
              </a:rPr>
              <a:t>, pero no hay que perder de vista las demás metas del Objetivo 8.</a:t>
            </a:r>
          </a:p>
        </p:txBody>
      </p:sp>
      <p:sp>
        <p:nvSpPr>
          <p:cNvPr id="2" name="Espace réservé du numéro de diapositive 1"/>
          <p:cNvSpPr>
            <a:spLocks noGrp="1"/>
          </p:cNvSpPr>
          <p:nvPr>
            <p:ph type="sldNum" sz="quarter" idx="12"/>
          </p:nvPr>
        </p:nvSpPr>
        <p:spPr/>
        <p:txBody>
          <a:bodyPr/>
          <a:lstStyle/>
          <a:p>
            <a:pPr>
              <a:defRPr/>
            </a:pPr>
            <a:fld id="{72BFBBA2-4FF8-41E8-88DA-9474EA1A1A27}" type="slidenum">
              <a:rPr lang="da-DK" smtClean="0"/>
              <a:pPr>
                <a:defRPr/>
              </a:pPr>
              <a:t>9</a:t>
            </a:fld>
            <a:endParaRPr lang="da-DK"/>
          </a:p>
        </p:txBody>
      </p:sp>
      <p:sp>
        <p:nvSpPr>
          <p:cNvPr id="6" name="Pladsholder til sidefod 4">
            <a:extLst>
              <a:ext uri="{FF2B5EF4-FFF2-40B4-BE49-F238E27FC236}">
                <a16:creationId xmlns:a16="http://schemas.microsoft.com/office/drawing/2014/main" id="{30985C7F-C8B5-854E-B7C5-89BE647386E6}"/>
              </a:ext>
            </a:extLst>
          </p:cNvPr>
          <p:cNvSpPr>
            <a:spLocks noGrp="1"/>
          </p:cNvSpPr>
          <p:nvPr>
            <p:ph type="ftr" sz="quarter" idx="3"/>
          </p:nvPr>
        </p:nvSpPr>
        <p:spPr>
          <a:xfrm>
            <a:off x="679172" y="6356350"/>
            <a:ext cx="7169428"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lgn="l"/>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Guía</a:t>
            </a:r>
            <a:r>
              <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 </a:t>
            </a:r>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practica</a:t>
            </a:r>
            <a:r>
              <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 para la </a:t>
            </a:r>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formulación</a:t>
            </a:r>
            <a:r>
              <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 de planes de </a:t>
            </a:r>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acción</a:t>
            </a:r>
            <a:r>
              <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 </a:t>
            </a:r>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nacionales</a:t>
            </a:r>
            <a:r>
              <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 contra el </a:t>
            </a:r>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trabajo</a:t>
            </a:r>
            <a:r>
              <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 </a:t>
            </a:r>
            <a:r>
              <a:rPr lang="fr-CH" b="1" dirty="0" err="1">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rPr>
              <a:t>forzoso</a:t>
            </a:r>
            <a:endParaRPr lang="fr-CH" b="1" dirty="0">
              <a:solidFill>
                <a:srgbClr val="1F1F43"/>
              </a:solidFill>
              <a:latin typeface="Noto Sans SemBd" panose="020B0502040504020204" pitchFamily="34" charset="0"/>
              <a:ea typeface="Noto Sans SemBd" panose="020B0502040504020204" pitchFamily="34" charset="0"/>
              <a:cs typeface="Noto Sans SemBd" panose="020B0502040504020204" pitchFamily="34" charset="0"/>
            </a:endParaRPr>
          </a:p>
        </p:txBody>
      </p:sp>
      <p:pic>
        <p:nvPicPr>
          <p:cNvPr id="5" name="Image 4">
            <a:extLst>
              <a:ext uri="{FF2B5EF4-FFF2-40B4-BE49-F238E27FC236}">
                <a16:creationId xmlns:a16="http://schemas.microsoft.com/office/drawing/2014/main" id="{34DC24CE-1692-B847-9082-9EB83DB24B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2219" y="1447800"/>
            <a:ext cx="4225300" cy="4225300"/>
          </a:xfrm>
          <a:prstGeom prst="rect">
            <a:avLst/>
          </a:prstGeom>
        </p:spPr>
      </p:pic>
    </p:spTree>
  </p:cSld>
  <p:clrMapOvr>
    <a:masterClrMapping/>
  </p:clrMapOvr>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1919</TotalTime>
  <Words>2768</Words>
  <Application>Microsoft Office PowerPoint</Application>
  <PresentationFormat>Widescreen</PresentationFormat>
  <Paragraphs>123</Paragraphs>
  <Slides>18</Slides>
  <Notes>18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Arial</vt:lpstr>
      <vt:lpstr>Calibri</vt:lpstr>
      <vt:lpstr>Calibri Light</vt:lpstr>
      <vt:lpstr>Noto Sans</vt:lpstr>
      <vt:lpstr>Noto Sans Light</vt:lpstr>
      <vt:lpstr>Noto Sans SemBd</vt:lpstr>
      <vt:lpstr>Overpass</vt:lpstr>
      <vt:lpstr>Overpass Light</vt:lpstr>
      <vt:lpstr>Tahoma</vt:lpstr>
      <vt:lpstr>Times New Roman</vt:lpstr>
      <vt:lpstr>Office-tema</vt:lpstr>
      <vt:lpstr>Herramienta núm. 6 El trabajo forzoso y los Objetivos de Desarrollo Sostenible (ODS) Diapositivas comentadas (abrir en el modo de notas)</vt:lpstr>
      <vt:lpstr>Pilares de los ODS</vt:lpstr>
      <vt:lpstr>La erradicación del trabajo forzoso es un objetivo específico del ODS 8. Cabe señalar, empero, que el logro de la Meta 8.7 está estrechamente vinculado  a la consecución de otros ODS. </vt:lpstr>
      <vt:lpstr>PowerPoint Presentation</vt:lpstr>
      <vt:lpstr>PowerPoint Presentation</vt:lpstr>
      <vt:lpstr>PowerPoint Presentation</vt:lpstr>
      <vt:lpstr>PowerPoint Presentation</vt:lpstr>
      <vt:lpstr>PowerPoint Presentation</vt:lpstr>
      <vt:lpstr>PowerPoint Presentation</vt:lpstr>
      <vt:lpstr>Otras Metas pertinentes en el marco del ODS 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SDGs and Child Labour/Forced Labour</dc:title>
  <dc:creator>Birgitte Krogh-Poulsen</dc:creator>
  <cp:lastModifiedBy>Pelfort, Lucie</cp:lastModifiedBy>
  <cp:revision>323</cp:revision>
  <dcterms:created xsi:type="dcterms:W3CDTF">2016-05-04T08:16:47Z</dcterms:created>
  <dcterms:modified xsi:type="dcterms:W3CDTF">2020-12-01T09:01:28Z</dcterms:modified>
</cp:coreProperties>
</file>