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1844" r:id="rId5"/>
    <p:sldId id="1881" r:id="rId6"/>
    <p:sldId id="1882" r:id="rId7"/>
    <p:sldId id="1870" r:id="rId8"/>
    <p:sldId id="1862" r:id="rId9"/>
    <p:sldId id="1865" r:id="rId10"/>
    <p:sldId id="1866" r:id="rId11"/>
    <p:sldId id="1873" r:id="rId12"/>
    <p:sldId id="1875" r:id="rId13"/>
    <p:sldId id="1878" r:id="rId14"/>
    <p:sldId id="1879" r:id="rId15"/>
    <p:sldId id="18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mi Trier" initials="RT" lastIdx="1" clrIdx="0">
    <p:extLst>
      <p:ext uri="{19B8F6BF-5375-455C-9EA6-DF929625EA0E}">
        <p15:presenceInfo xmlns:p15="http://schemas.microsoft.com/office/powerpoint/2012/main" userId="S::rtrier@worldbank.org::4929d264-e30e-49fa-8ae8-173069eeb3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1EDAB-E1F2-49EE-BCFA-07D8AB0D7FB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0A21BF3-D23A-4B28-AF16-DE307CCF377C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-GB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GB" noProof="0" dirty="0"/>
            <a:t>A holistic, </a:t>
          </a:r>
          <a:r>
            <a:rPr lang="en-GB" noProof="0" dirty="0" err="1"/>
            <a:t>intersectoral</a:t>
          </a:r>
          <a:r>
            <a:rPr lang="en-GB" noProof="0" dirty="0"/>
            <a:t> approach: employment issues,  poverty reduction, improvement of working conditions, gender equality…</a:t>
          </a:r>
        </a:p>
      </dgm:t>
    </dgm:pt>
    <dgm:pt modelId="{357C1C55-B228-41B7-923F-319AF294694A}" type="parTrans" cxnId="{58F9F1ED-14E9-4E4F-81FD-D5CEF917E8AE}">
      <dgm:prSet/>
      <dgm:spPr/>
      <dgm:t>
        <a:bodyPr/>
        <a:lstStyle/>
        <a:p>
          <a:endParaRPr lang="fr-FR"/>
        </a:p>
      </dgm:t>
    </dgm:pt>
    <dgm:pt modelId="{6708F41F-E043-440C-8BCC-2047F628C08F}" type="sibTrans" cxnId="{58F9F1ED-14E9-4E4F-81FD-D5CEF917E8AE}">
      <dgm:prSet/>
      <dgm:spPr/>
      <dgm:t>
        <a:bodyPr/>
        <a:lstStyle/>
        <a:p>
          <a:endParaRPr lang="fr-FR"/>
        </a:p>
      </dgm:t>
    </dgm:pt>
    <dgm:pt modelId="{325A3C8F-1257-4605-901C-51CA26D43BF9}">
      <dgm:prSet phldrT="[Texte]"/>
      <dgm:spPr/>
      <dgm:t>
        <a:bodyPr/>
        <a:lstStyle/>
        <a:p>
          <a:r>
            <a:rPr lang="en-GB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-GB" b="0" noProof="0" dirty="0">
              <a:effectLst/>
            </a:rPr>
            <a:t>A local resources based approach: local </a:t>
          </a:r>
          <a:r>
            <a:rPr lang="en-GB" noProof="0" dirty="0"/>
            <a:t>materials, local knowledge, local institutions, local SMEs, local labour, …)</a:t>
          </a:r>
        </a:p>
      </dgm:t>
    </dgm:pt>
    <dgm:pt modelId="{8FCA2784-B719-4DCE-B28B-D3965BE2A4FB}" type="parTrans" cxnId="{163E25A9-6FA7-4FCC-9E65-B54260FA4228}">
      <dgm:prSet/>
      <dgm:spPr/>
      <dgm:t>
        <a:bodyPr/>
        <a:lstStyle/>
        <a:p>
          <a:endParaRPr lang="fr-FR"/>
        </a:p>
      </dgm:t>
    </dgm:pt>
    <dgm:pt modelId="{14DFCD4A-C621-4186-A930-B27BF6AEEB40}" type="sibTrans" cxnId="{163E25A9-6FA7-4FCC-9E65-B54260FA4228}">
      <dgm:prSet/>
      <dgm:spPr/>
      <dgm:t>
        <a:bodyPr/>
        <a:lstStyle/>
        <a:p>
          <a:endParaRPr lang="fr-FR"/>
        </a:p>
      </dgm:t>
    </dgm:pt>
    <dgm:pt modelId="{250E7F1A-6EC8-428B-AEE1-273248149068}">
      <dgm:prSet phldrT="[Texte]"/>
      <dgm:spPr/>
      <dgm:t>
        <a:bodyPr/>
        <a:lstStyle/>
        <a:p>
          <a:r>
            <a:rPr lang="en-GB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en-GB" noProof="0" dirty="0"/>
            <a:t>Enabling legal framework to facilitate access to public contracts and fostering transparency in the allocation of public resources</a:t>
          </a:r>
        </a:p>
      </dgm:t>
    </dgm:pt>
    <dgm:pt modelId="{A9791901-F89E-4530-8B87-D4DA886F1116}" type="parTrans" cxnId="{D01D528C-10AA-49D8-8BF5-C7AFCB0D6D4E}">
      <dgm:prSet/>
      <dgm:spPr/>
      <dgm:t>
        <a:bodyPr/>
        <a:lstStyle/>
        <a:p>
          <a:endParaRPr lang="fr-FR"/>
        </a:p>
      </dgm:t>
    </dgm:pt>
    <dgm:pt modelId="{CDB45107-E8B5-49D4-A96A-964F082A9320}" type="sibTrans" cxnId="{D01D528C-10AA-49D8-8BF5-C7AFCB0D6D4E}">
      <dgm:prSet/>
      <dgm:spPr/>
      <dgm:t>
        <a:bodyPr/>
        <a:lstStyle/>
        <a:p>
          <a:endParaRPr lang="fr-FR"/>
        </a:p>
      </dgm:t>
    </dgm:pt>
    <dgm:pt modelId="{DD4B6F39-E226-44C2-BBAA-B0A0D4A6FE93}">
      <dgm:prSet phldrT="[Texte]"/>
      <dgm:spPr/>
      <dgm:t>
        <a:bodyPr/>
        <a:lstStyle/>
        <a:p>
          <a:r>
            <a:rPr lang="en-GB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n-GB" b="0" u="none" noProof="0" dirty="0">
              <a:effectLst/>
            </a:rPr>
            <a:t>Efficient and employment-friendly m</a:t>
          </a:r>
          <a:r>
            <a:rPr lang="en-GB" b="0" noProof="0" dirty="0">
              <a:effectLst/>
            </a:rPr>
            <a:t>anagement of contracts</a:t>
          </a:r>
          <a:r>
            <a:rPr lang="en-GB" noProof="0" dirty="0"/>
            <a:t> (cost control, social and environmental clauses,…)</a:t>
          </a:r>
        </a:p>
      </dgm:t>
    </dgm:pt>
    <dgm:pt modelId="{7E5D691C-3182-4E41-8546-8880D31B2258}" type="parTrans" cxnId="{280F3B36-B762-4445-89C9-0F1D22CF13E3}">
      <dgm:prSet/>
      <dgm:spPr/>
      <dgm:t>
        <a:bodyPr/>
        <a:lstStyle/>
        <a:p>
          <a:endParaRPr lang="fr-FR"/>
        </a:p>
      </dgm:t>
    </dgm:pt>
    <dgm:pt modelId="{A49FAA0A-F4E9-4C9F-AB78-97704B174700}" type="sibTrans" cxnId="{280F3B36-B762-4445-89C9-0F1D22CF13E3}">
      <dgm:prSet/>
      <dgm:spPr/>
      <dgm:t>
        <a:bodyPr/>
        <a:lstStyle/>
        <a:p>
          <a:endParaRPr lang="fr-FR"/>
        </a:p>
      </dgm:t>
    </dgm:pt>
    <dgm:pt modelId="{364F958F-1EE6-4987-9C52-5748D820BF12}" type="pres">
      <dgm:prSet presAssocID="{70A1EDAB-E1F2-49EE-BCFA-07D8AB0D7FB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BF6BB8D-963B-4CED-82C5-99EE88898B26}" type="pres">
      <dgm:prSet presAssocID="{F0A21BF3-D23A-4B28-AF16-DE307CCF377C}" presName="comp" presStyleCnt="0"/>
      <dgm:spPr/>
    </dgm:pt>
    <dgm:pt modelId="{BBF78F95-19F5-4E43-80EE-B42B3B84DF75}" type="pres">
      <dgm:prSet presAssocID="{F0A21BF3-D23A-4B28-AF16-DE307CCF377C}" presName="box" presStyleLbl="node1" presStyleIdx="0" presStyleCnt="4"/>
      <dgm:spPr/>
      <dgm:t>
        <a:bodyPr/>
        <a:lstStyle/>
        <a:p>
          <a:endParaRPr lang="fr-FR"/>
        </a:p>
      </dgm:t>
    </dgm:pt>
    <dgm:pt modelId="{F97E4E91-A527-4206-94C7-5B90C432702F}" type="pres">
      <dgm:prSet presAssocID="{F0A21BF3-D23A-4B28-AF16-DE307CCF377C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E76502E-949E-4B08-A41E-303E41CAA550}" type="pres">
      <dgm:prSet presAssocID="{F0A21BF3-D23A-4B28-AF16-DE307CCF377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CE8185-5458-41A3-815D-4A5B5B67B9F1}" type="pres">
      <dgm:prSet presAssocID="{6708F41F-E043-440C-8BCC-2047F628C08F}" presName="spacer" presStyleCnt="0"/>
      <dgm:spPr/>
    </dgm:pt>
    <dgm:pt modelId="{8B0A4026-3F95-4563-9C69-2960EE135672}" type="pres">
      <dgm:prSet presAssocID="{325A3C8F-1257-4605-901C-51CA26D43BF9}" presName="comp" presStyleCnt="0"/>
      <dgm:spPr/>
    </dgm:pt>
    <dgm:pt modelId="{8A0A0871-638A-4E60-81C3-3033CBDC8406}" type="pres">
      <dgm:prSet presAssocID="{325A3C8F-1257-4605-901C-51CA26D43BF9}" presName="box" presStyleLbl="node1" presStyleIdx="1" presStyleCnt="4"/>
      <dgm:spPr/>
      <dgm:t>
        <a:bodyPr/>
        <a:lstStyle/>
        <a:p>
          <a:endParaRPr lang="fr-FR"/>
        </a:p>
      </dgm:t>
    </dgm:pt>
    <dgm:pt modelId="{E042B358-2219-46D1-A6D3-05B0967A48CE}" type="pres">
      <dgm:prSet presAssocID="{325A3C8F-1257-4605-901C-51CA26D43BF9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40F28A5-7E26-432B-ADC0-3115D529D8E8}" type="pres">
      <dgm:prSet presAssocID="{325A3C8F-1257-4605-901C-51CA26D43BF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6A59A5-475F-4BB3-9271-67893A425366}" type="pres">
      <dgm:prSet presAssocID="{14DFCD4A-C621-4186-A930-B27BF6AEEB40}" presName="spacer" presStyleCnt="0"/>
      <dgm:spPr/>
    </dgm:pt>
    <dgm:pt modelId="{22AD750F-12A2-44CF-AB43-2CFE3CEE0DF6}" type="pres">
      <dgm:prSet presAssocID="{250E7F1A-6EC8-428B-AEE1-273248149068}" presName="comp" presStyleCnt="0"/>
      <dgm:spPr/>
    </dgm:pt>
    <dgm:pt modelId="{BCD14B6E-876E-482E-AD22-A5E4EEC433DD}" type="pres">
      <dgm:prSet presAssocID="{250E7F1A-6EC8-428B-AEE1-273248149068}" presName="box" presStyleLbl="node1" presStyleIdx="2" presStyleCnt="4"/>
      <dgm:spPr/>
      <dgm:t>
        <a:bodyPr/>
        <a:lstStyle/>
        <a:p>
          <a:endParaRPr lang="fr-FR"/>
        </a:p>
      </dgm:t>
    </dgm:pt>
    <dgm:pt modelId="{EF3FB559-AFC1-46D8-9BCF-215524FE7B8F}" type="pres">
      <dgm:prSet presAssocID="{250E7F1A-6EC8-428B-AEE1-273248149068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59D3B27-3BF6-4E45-8957-A999FDABCFEE}" type="pres">
      <dgm:prSet presAssocID="{250E7F1A-6EC8-428B-AEE1-27324814906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44CD21-D3F0-4574-8253-4894CBFD000E}" type="pres">
      <dgm:prSet presAssocID="{CDB45107-E8B5-49D4-A96A-964F082A9320}" presName="spacer" presStyleCnt="0"/>
      <dgm:spPr/>
    </dgm:pt>
    <dgm:pt modelId="{AACB4BC5-8978-499E-9BB7-AA06549496CE}" type="pres">
      <dgm:prSet presAssocID="{DD4B6F39-E226-44C2-BBAA-B0A0D4A6FE93}" presName="comp" presStyleCnt="0"/>
      <dgm:spPr/>
    </dgm:pt>
    <dgm:pt modelId="{9AC7AD69-C17C-4F50-B056-FE2910A3538B}" type="pres">
      <dgm:prSet presAssocID="{DD4B6F39-E226-44C2-BBAA-B0A0D4A6FE93}" presName="box" presStyleLbl="node1" presStyleIdx="3" presStyleCnt="4"/>
      <dgm:spPr/>
      <dgm:t>
        <a:bodyPr/>
        <a:lstStyle/>
        <a:p>
          <a:endParaRPr lang="fr-FR"/>
        </a:p>
      </dgm:t>
    </dgm:pt>
    <dgm:pt modelId="{C7E1B9A0-7FE0-4A7D-8046-49AFC12D93B6}" type="pres">
      <dgm:prSet presAssocID="{DD4B6F39-E226-44C2-BBAA-B0A0D4A6FE93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EFAAEA7-89FF-42C3-B900-02055EE83B22}" type="pres">
      <dgm:prSet presAssocID="{DD4B6F39-E226-44C2-BBAA-B0A0D4A6FE9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331B3BF-2FEA-4176-A730-1BBF26A8FA20}" type="presOf" srcId="{DD4B6F39-E226-44C2-BBAA-B0A0D4A6FE93}" destId="{9AC7AD69-C17C-4F50-B056-FE2910A3538B}" srcOrd="0" destOrd="0" presId="urn:microsoft.com/office/officeart/2005/8/layout/vList4#1"/>
    <dgm:cxn modelId="{163E25A9-6FA7-4FCC-9E65-B54260FA4228}" srcId="{70A1EDAB-E1F2-49EE-BCFA-07D8AB0D7FBF}" destId="{325A3C8F-1257-4605-901C-51CA26D43BF9}" srcOrd="1" destOrd="0" parTransId="{8FCA2784-B719-4DCE-B28B-D3965BE2A4FB}" sibTransId="{14DFCD4A-C621-4186-A930-B27BF6AEEB40}"/>
    <dgm:cxn modelId="{9A4A2908-3A9F-482D-8D4F-B5C9B0C99E41}" type="presOf" srcId="{325A3C8F-1257-4605-901C-51CA26D43BF9}" destId="{A40F28A5-7E26-432B-ADC0-3115D529D8E8}" srcOrd="1" destOrd="0" presId="urn:microsoft.com/office/officeart/2005/8/layout/vList4#1"/>
    <dgm:cxn modelId="{D01D528C-10AA-49D8-8BF5-C7AFCB0D6D4E}" srcId="{70A1EDAB-E1F2-49EE-BCFA-07D8AB0D7FBF}" destId="{250E7F1A-6EC8-428B-AEE1-273248149068}" srcOrd="2" destOrd="0" parTransId="{A9791901-F89E-4530-8B87-D4DA886F1116}" sibTransId="{CDB45107-E8B5-49D4-A96A-964F082A9320}"/>
    <dgm:cxn modelId="{A9C7C493-4464-41DF-8A0B-DBDD0D76C812}" type="presOf" srcId="{DD4B6F39-E226-44C2-BBAA-B0A0D4A6FE93}" destId="{4EFAAEA7-89FF-42C3-B900-02055EE83B22}" srcOrd="1" destOrd="0" presId="urn:microsoft.com/office/officeart/2005/8/layout/vList4#1"/>
    <dgm:cxn modelId="{D1D3E513-D69A-4D5B-B0AB-34916246664D}" type="presOf" srcId="{70A1EDAB-E1F2-49EE-BCFA-07D8AB0D7FBF}" destId="{364F958F-1EE6-4987-9C52-5748D820BF12}" srcOrd="0" destOrd="0" presId="urn:microsoft.com/office/officeart/2005/8/layout/vList4#1"/>
    <dgm:cxn modelId="{82A2CE61-665B-4711-B46C-9FD027F40398}" type="presOf" srcId="{F0A21BF3-D23A-4B28-AF16-DE307CCF377C}" destId="{AE76502E-949E-4B08-A41E-303E41CAA550}" srcOrd="1" destOrd="0" presId="urn:microsoft.com/office/officeart/2005/8/layout/vList4#1"/>
    <dgm:cxn modelId="{63395A77-23A1-483C-8971-5E5A9D70674E}" type="presOf" srcId="{250E7F1A-6EC8-428B-AEE1-273248149068}" destId="{BCD14B6E-876E-482E-AD22-A5E4EEC433DD}" srcOrd="0" destOrd="0" presId="urn:microsoft.com/office/officeart/2005/8/layout/vList4#1"/>
    <dgm:cxn modelId="{58F9F1ED-14E9-4E4F-81FD-D5CEF917E8AE}" srcId="{70A1EDAB-E1F2-49EE-BCFA-07D8AB0D7FBF}" destId="{F0A21BF3-D23A-4B28-AF16-DE307CCF377C}" srcOrd="0" destOrd="0" parTransId="{357C1C55-B228-41B7-923F-319AF294694A}" sibTransId="{6708F41F-E043-440C-8BCC-2047F628C08F}"/>
    <dgm:cxn modelId="{BA9D8980-EAB1-4081-94B7-DA025E31DE6F}" type="presOf" srcId="{325A3C8F-1257-4605-901C-51CA26D43BF9}" destId="{8A0A0871-638A-4E60-81C3-3033CBDC8406}" srcOrd="0" destOrd="0" presId="urn:microsoft.com/office/officeart/2005/8/layout/vList4#1"/>
    <dgm:cxn modelId="{280F3B36-B762-4445-89C9-0F1D22CF13E3}" srcId="{70A1EDAB-E1F2-49EE-BCFA-07D8AB0D7FBF}" destId="{DD4B6F39-E226-44C2-BBAA-B0A0D4A6FE93}" srcOrd="3" destOrd="0" parTransId="{7E5D691C-3182-4E41-8546-8880D31B2258}" sibTransId="{A49FAA0A-F4E9-4C9F-AB78-97704B174700}"/>
    <dgm:cxn modelId="{85676819-0083-4C27-9D13-539524C823DA}" type="presOf" srcId="{F0A21BF3-D23A-4B28-AF16-DE307CCF377C}" destId="{BBF78F95-19F5-4E43-80EE-B42B3B84DF75}" srcOrd="0" destOrd="0" presId="urn:microsoft.com/office/officeart/2005/8/layout/vList4#1"/>
    <dgm:cxn modelId="{C19D1F9A-C425-442C-88CA-6AECF006E5B9}" type="presOf" srcId="{250E7F1A-6EC8-428B-AEE1-273248149068}" destId="{759D3B27-3BF6-4E45-8957-A999FDABCFEE}" srcOrd="1" destOrd="0" presId="urn:microsoft.com/office/officeart/2005/8/layout/vList4#1"/>
    <dgm:cxn modelId="{BD769594-9217-432A-8410-1C158C516CCD}" type="presParOf" srcId="{364F958F-1EE6-4987-9C52-5748D820BF12}" destId="{7BF6BB8D-963B-4CED-82C5-99EE88898B26}" srcOrd="0" destOrd="0" presId="urn:microsoft.com/office/officeart/2005/8/layout/vList4#1"/>
    <dgm:cxn modelId="{FAD41A79-C94D-4247-945B-FEB737DE6B96}" type="presParOf" srcId="{7BF6BB8D-963B-4CED-82C5-99EE88898B26}" destId="{BBF78F95-19F5-4E43-80EE-B42B3B84DF75}" srcOrd="0" destOrd="0" presId="urn:microsoft.com/office/officeart/2005/8/layout/vList4#1"/>
    <dgm:cxn modelId="{7B6A9BE1-09C0-4DC5-9A9E-A0C05FCEADA0}" type="presParOf" srcId="{7BF6BB8D-963B-4CED-82C5-99EE88898B26}" destId="{F97E4E91-A527-4206-94C7-5B90C432702F}" srcOrd="1" destOrd="0" presId="urn:microsoft.com/office/officeart/2005/8/layout/vList4#1"/>
    <dgm:cxn modelId="{FFAFA5B4-A892-4F0D-9E5F-4EFBCE36BF25}" type="presParOf" srcId="{7BF6BB8D-963B-4CED-82C5-99EE88898B26}" destId="{AE76502E-949E-4B08-A41E-303E41CAA550}" srcOrd="2" destOrd="0" presId="urn:microsoft.com/office/officeart/2005/8/layout/vList4#1"/>
    <dgm:cxn modelId="{A501D015-D4FE-4884-8D42-5DF91F6BD4AF}" type="presParOf" srcId="{364F958F-1EE6-4987-9C52-5748D820BF12}" destId="{C1CE8185-5458-41A3-815D-4A5B5B67B9F1}" srcOrd="1" destOrd="0" presId="urn:microsoft.com/office/officeart/2005/8/layout/vList4#1"/>
    <dgm:cxn modelId="{AA1C974F-7D91-4BAA-9726-F3635AFF77BC}" type="presParOf" srcId="{364F958F-1EE6-4987-9C52-5748D820BF12}" destId="{8B0A4026-3F95-4563-9C69-2960EE135672}" srcOrd="2" destOrd="0" presId="urn:microsoft.com/office/officeart/2005/8/layout/vList4#1"/>
    <dgm:cxn modelId="{A3659F8B-FBCF-485B-895A-4CAEDC6D7DFC}" type="presParOf" srcId="{8B0A4026-3F95-4563-9C69-2960EE135672}" destId="{8A0A0871-638A-4E60-81C3-3033CBDC8406}" srcOrd="0" destOrd="0" presId="urn:microsoft.com/office/officeart/2005/8/layout/vList4#1"/>
    <dgm:cxn modelId="{5A31AA54-7364-4A4A-B51E-BB577D84871B}" type="presParOf" srcId="{8B0A4026-3F95-4563-9C69-2960EE135672}" destId="{E042B358-2219-46D1-A6D3-05B0967A48CE}" srcOrd="1" destOrd="0" presId="urn:microsoft.com/office/officeart/2005/8/layout/vList4#1"/>
    <dgm:cxn modelId="{5933718F-2712-4B14-9E5C-5234E60C3D3F}" type="presParOf" srcId="{8B0A4026-3F95-4563-9C69-2960EE135672}" destId="{A40F28A5-7E26-432B-ADC0-3115D529D8E8}" srcOrd="2" destOrd="0" presId="urn:microsoft.com/office/officeart/2005/8/layout/vList4#1"/>
    <dgm:cxn modelId="{95BA5686-83A7-45CE-B6B2-2047F175C7CE}" type="presParOf" srcId="{364F958F-1EE6-4987-9C52-5748D820BF12}" destId="{5A6A59A5-475F-4BB3-9271-67893A425366}" srcOrd="3" destOrd="0" presId="urn:microsoft.com/office/officeart/2005/8/layout/vList4#1"/>
    <dgm:cxn modelId="{45032904-E5BD-4363-B2DD-3E5716467134}" type="presParOf" srcId="{364F958F-1EE6-4987-9C52-5748D820BF12}" destId="{22AD750F-12A2-44CF-AB43-2CFE3CEE0DF6}" srcOrd="4" destOrd="0" presId="urn:microsoft.com/office/officeart/2005/8/layout/vList4#1"/>
    <dgm:cxn modelId="{D6EA3A3F-2BC9-486C-90CA-706A19E65E93}" type="presParOf" srcId="{22AD750F-12A2-44CF-AB43-2CFE3CEE0DF6}" destId="{BCD14B6E-876E-482E-AD22-A5E4EEC433DD}" srcOrd="0" destOrd="0" presId="urn:microsoft.com/office/officeart/2005/8/layout/vList4#1"/>
    <dgm:cxn modelId="{3DF2B0C7-BCC2-4563-9346-F12EC1397983}" type="presParOf" srcId="{22AD750F-12A2-44CF-AB43-2CFE3CEE0DF6}" destId="{EF3FB559-AFC1-46D8-9BCF-215524FE7B8F}" srcOrd="1" destOrd="0" presId="urn:microsoft.com/office/officeart/2005/8/layout/vList4#1"/>
    <dgm:cxn modelId="{F673A50A-A391-4100-B943-4C73B8C032C3}" type="presParOf" srcId="{22AD750F-12A2-44CF-AB43-2CFE3CEE0DF6}" destId="{759D3B27-3BF6-4E45-8957-A999FDABCFEE}" srcOrd="2" destOrd="0" presId="urn:microsoft.com/office/officeart/2005/8/layout/vList4#1"/>
    <dgm:cxn modelId="{3EB6647E-4613-43F5-9230-FACED078B738}" type="presParOf" srcId="{364F958F-1EE6-4987-9C52-5748D820BF12}" destId="{D344CD21-D3F0-4574-8253-4894CBFD000E}" srcOrd="5" destOrd="0" presId="urn:microsoft.com/office/officeart/2005/8/layout/vList4#1"/>
    <dgm:cxn modelId="{2E9A33A2-49DB-4542-A87A-09028C7B75D5}" type="presParOf" srcId="{364F958F-1EE6-4987-9C52-5748D820BF12}" destId="{AACB4BC5-8978-499E-9BB7-AA06549496CE}" srcOrd="6" destOrd="0" presId="urn:microsoft.com/office/officeart/2005/8/layout/vList4#1"/>
    <dgm:cxn modelId="{6F1CFB9D-94C2-4859-8252-C32CB2295021}" type="presParOf" srcId="{AACB4BC5-8978-499E-9BB7-AA06549496CE}" destId="{9AC7AD69-C17C-4F50-B056-FE2910A3538B}" srcOrd="0" destOrd="0" presId="urn:microsoft.com/office/officeart/2005/8/layout/vList4#1"/>
    <dgm:cxn modelId="{E6D4A028-7678-48DC-A161-E4FD58B5964D}" type="presParOf" srcId="{AACB4BC5-8978-499E-9BB7-AA06549496CE}" destId="{C7E1B9A0-7FE0-4A7D-8046-49AFC12D93B6}" srcOrd="1" destOrd="0" presId="urn:microsoft.com/office/officeart/2005/8/layout/vList4#1"/>
    <dgm:cxn modelId="{06906F40-4B66-4383-BDDD-099CA5A155D4}" type="presParOf" srcId="{AACB4BC5-8978-499E-9BB7-AA06549496CE}" destId="{4EFAAEA7-89FF-42C3-B900-02055EE83B2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A1EDAB-E1F2-49EE-BCFA-07D8AB0D7FB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7357427-C498-4F86-8162-4571AAD39265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 </a:t>
          </a:r>
          <a:r>
            <a:rPr lang="fr-FR" b="0" dirty="0" err="1">
              <a:effectLst/>
            </a:rPr>
            <a:t>Devolution</a:t>
          </a:r>
          <a:r>
            <a:rPr lang="fr-FR" b="0" dirty="0">
              <a:effectLst/>
            </a:rPr>
            <a:t> </a:t>
          </a:r>
          <a:r>
            <a:rPr lang="en-US" dirty="0"/>
            <a:t>and related institutional reforms, social organization, local planning and procurement within local community </a:t>
          </a:r>
          <a:endParaRPr lang="fr-FR" dirty="0"/>
        </a:p>
      </dgm:t>
    </dgm:pt>
    <dgm:pt modelId="{027393C0-9C1A-4D37-B7A7-057A75D2226D}" type="parTrans" cxnId="{DB246A8B-4854-4228-A4B5-2704406B52EF}">
      <dgm:prSet/>
      <dgm:spPr/>
      <dgm:t>
        <a:bodyPr/>
        <a:lstStyle/>
        <a:p>
          <a:endParaRPr lang="fr-FR"/>
        </a:p>
      </dgm:t>
    </dgm:pt>
    <dgm:pt modelId="{37156B73-29A0-4933-9657-5C3357C3520E}" type="sibTrans" cxnId="{DB246A8B-4854-4228-A4B5-2704406B52EF}">
      <dgm:prSet/>
      <dgm:spPr/>
      <dgm:t>
        <a:bodyPr/>
        <a:lstStyle/>
        <a:p>
          <a:endParaRPr lang="fr-FR"/>
        </a:p>
      </dgm:t>
    </dgm:pt>
    <dgm:pt modelId="{66AC0772-7B0B-40EA-B16E-6831CDD6BAFF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7. </a:t>
          </a:r>
          <a:r>
            <a:rPr lang="en-US" dirty="0"/>
            <a:t>Strategic partnerships between the public and the private sector, through contractual systems and procedures</a:t>
          </a:r>
          <a:endParaRPr lang="fr-FR" dirty="0"/>
        </a:p>
      </dgm:t>
    </dgm:pt>
    <dgm:pt modelId="{40EA3F5B-27EF-4115-BFB1-5EB3676BC98D}" type="parTrans" cxnId="{1C5EFE51-B2B9-4D19-A0F1-DA382A8FBDD4}">
      <dgm:prSet/>
      <dgm:spPr/>
      <dgm:t>
        <a:bodyPr/>
        <a:lstStyle/>
        <a:p>
          <a:endParaRPr lang="fr-FR"/>
        </a:p>
      </dgm:t>
    </dgm:pt>
    <dgm:pt modelId="{4649DBBF-729F-40A0-85F2-0201F1E7F7F5}" type="sibTrans" cxnId="{1C5EFE51-B2B9-4D19-A0F1-DA382A8FBDD4}">
      <dgm:prSet/>
      <dgm:spPr/>
      <dgm:t>
        <a:bodyPr/>
        <a:lstStyle/>
        <a:p>
          <a:endParaRPr lang="fr-FR"/>
        </a:p>
      </dgm:t>
    </dgm:pt>
    <dgm:pt modelId="{C6CA7195-0B15-4C6E-8D09-459978530772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</a:t>
          </a:r>
          <a:r>
            <a:rPr lang="fr-FR" b="0" dirty="0">
              <a:effectLst/>
            </a:rPr>
            <a:t>Training sessions</a:t>
          </a:r>
          <a:r>
            <a:rPr lang="fr-FR" dirty="0"/>
            <a:t> (</a:t>
          </a:r>
          <a:r>
            <a:rPr lang="en-US" dirty="0"/>
            <a:t>senior managers, decision-makers, social partners,</a:t>
          </a:r>
          <a:r>
            <a:rPr lang="fr-FR" dirty="0"/>
            <a:t>,…)</a:t>
          </a:r>
        </a:p>
      </dgm:t>
    </dgm:pt>
    <dgm:pt modelId="{B77347E3-B6FF-43BD-9857-D5BDCDD2CE4C}" type="sibTrans" cxnId="{039A608E-AD95-482D-918F-4FCEA5852F92}">
      <dgm:prSet/>
      <dgm:spPr/>
      <dgm:t>
        <a:bodyPr/>
        <a:lstStyle/>
        <a:p>
          <a:endParaRPr lang="fr-FR"/>
        </a:p>
      </dgm:t>
    </dgm:pt>
    <dgm:pt modelId="{91F764A2-7ADC-4763-8E21-4CD102154984}" type="parTrans" cxnId="{039A608E-AD95-482D-918F-4FCEA5852F92}">
      <dgm:prSet/>
      <dgm:spPr/>
      <dgm:t>
        <a:bodyPr/>
        <a:lstStyle/>
        <a:p>
          <a:endParaRPr lang="fr-FR"/>
        </a:p>
      </dgm:t>
    </dgm:pt>
    <dgm:pt modelId="{364F958F-1EE6-4987-9C52-5748D820BF12}" type="pres">
      <dgm:prSet presAssocID="{70A1EDAB-E1F2-49EE-BCFA-07D8AB0D7FB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67C62B5-CD89-4A25-ADBC-AEFC51D0C914}" type="pres">
      <dgm:prSet presAssocID="{C7357427-C498-4F86-8162-4571AAD39265}" presName="comp" presStyleCnt="0"/>
      <dgm:spPr/>
    </dgm:pt>
    <dgm:pt modelId="{DF9A2914-7C5B-4CD9-AFCC-3BD17B8CE2B1}" type="pres">
      <dgm:prSet presAssocID="{C7357427-C498-4F86-8162-4571AAD39265}" presName="box" presStyleLbl="node1" presStyleIdx="0" presStyleCnt="3"/>
      <dgm:spPr/>
      <dgm:t>
        <a:bodyPr/>
        <a:lstStyle/>
        <a:p>
          <a:endParaRPr lang="fr-FR"/>
        </a:p>
      </dgm:t>
    </dgm:pt>
    <dgm:pt modelId="{8835C85D-B88C-4F50-925C-AE7CB2E94A4F}" type="pres">
      <dgm:prSet presAssocID="{C7357427-C498-4F86-8162-4571AAD3926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ABB773-2878-4D4C-8E10-D61F48059690}" type="pres">
      <dgm:prSet presAssocID="{C7357427-C498-4F86-8162-4571AAD3926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DF55D6-7CA4-4E48-A4AF-E5C3850566A0}" type="pres">
      <dgm:prSet presAssocID="{37156B73-29A0-4933-9657-5C3357C3520E}" presName="spacer" presStyleCnt="0"/>
      <dgm:spPr/>
    </dgm:pt>
    <dgm:pt modelId="{318F87B7-7B23-4CFF-ADE9-110CCBC641B3}" type="pres">
      <dgm:prSet presAssocID="{C6CA7195-0B15-4C6E-8D09-459978530772}" presName="comp" presStyleCnt="0"/>
      <dgm:spPr/>
    </dgm:pt>
    <dgm:pt modelId="{EB078EB3-5E76-4D31-88B4-8D6AA5F6EB40}" type="pres">
      <dgm:prSet presAssocID="{C6CA7195-0B15-4C6E-8D09-459978530772}" presName="box" presStyleLbl="node1" presStyleIdx="1" presStyleCnt="3"/>
      <dgm:spPr/>
      <dgm:t>
        <a:bodyPr/>
        <a:lstStyle/>
        <a:p>
          <a:endParaRPr lang="fr-FR"/>
        </a:p>
      </dgm:t>
    </dgm:pt>
    <dgm:pt modelId="{AE2A75C2-9783-4781-83D1-06DA774BA7B2}" type="pres">
      <dgm:prSet presAssocID="{C6CA7195-0B15-4C6E-8D09-45997853077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6D5754-C00B-4039-9AC7-526CCF6F6CC9}" type="pres">
      <dgm:prSet presAssocID="{C6CA7195-0B15-4C6E-8D09-45997853077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07CBB7-15E0-48EF-A301-55827D0A542C}" type="pres">
      <dgm:prSet presAssocID="{B77347E3-B6FF-43BD-9857-D5BDCDD2CE4C}" presName="spacer" presStyleCnt="0"/>
      <dgm:spPr/>
    </dgm:pt>
    <dgm:pt modelId="{51E9A499-1B91-4C24-BE48-A87506FA280D}" type="pres">
      <dgm:prSet presAssocID="{66AC0772-7B0B-40EA-B16E-6831CDD6BAFF}" presName="comp" presStyleCnt="0"/>
      <dgm:spPr/>
    </dgm:pt>
    <dgm:pt modelId="{940E605E-DCCA-40E8-8037-1102EB2D77C5}" type="pres">
      <dgm:prSet presAssocID="{66AC0772-7B0B-40EA-B16E-6831CDD6BAFF}" presName="box" presStyleLbl="node1" presStyleIdx="2" presStyleCnt="3"/>
      <dgm:spPr/>
      <dgm:t>
        <a:bodyPr/>
        <a:lstStyle/>
        <a:p>
          <a:endParaRPr lang="fr-FR"/>
        </a:p>
      </dgm:t>
    </dgm:pt>
    <dgm:pt modelId="{3A8440E2-CF15-4D18-AEA3-AF71DEE3CDCC}" type="pres">
      <dgm:prSet presAssocID="{66AC0772-7B0B-40EA-B16E-6831CDD6BAF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4CB431E-AD59-4B12-B74E-A892C61D6B5C}" type="pres">
      <dgm:prSet presAssocID="{66AC0772-7B0B-40EA-B16E-6831CDD6BAF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4698E18-1380-4C0D-AC91-4E010D7CDB45}" type="presOf" srcId="{66AC0772-7B0B-40EA-B16E-6831CDD6BAFF}" destId="{940E605E-DCCA-40E8-8037-1102EB2D77C5}" srcOrd="0" destOrd="0" presId="urn:microsoft.com/office/officeart/2005/8/layout/vList4#1"/>
    <dgm:cxn modelId="{3FE125A8-FD38-4A2B-859C-E388B4EA2E87}" type="presOf" srcId="{C7357427-C498-4F86-8162-4571AAD39265}" destId="{DF9A2914-7C5B-4CD9-AFCC-3BD17B8CE2B1}" srcOrd="0" destOrd="0" presId="urn:microsoft.com/office/officeart/2005/8/layout/vList4#1"/>
    <dgm:cxn modelId="{C13726D7-70C0-4759-8E4B-D196FD7D2486}" type="presOf" srcId="{C6CA7195-0B15-4C6E-8D09-459978530772}" destId="{4C6D5754-C00B-4039-9AC7-526CCF6F6CC9}" srcOrd="1" destOrd="0" presId="urn:microsoft.com/office/officeart/2005/8/layout/vList4#1"/>
    <dgm:cxn modelId="{D1D3E513-D69A-4D5B-B0AB-34916246664D}" type="presOf" srcId="{70A1EDAB-E1F2-49EE-BCFA-07D8AB0D7FBF}" destId="{364F958F-1EE6-4987-9C52-5748D820BF12}" srcOrd="0" destOrd="0" presId="urn:microsoft.com/office/officeart/2005/8/layout/vList4#1"/>
    <dgm:cxn modelId="{039A608E-AD95-482D-918F-4FCEA5852F92}" srcId="{70A1EDAB-E1F2-49EE-BCFA-07D8AB0D7FBF}" destId="{C6CA7195-0B15-4C6E-8D09-459978530772}" srcOrd="1" destOrd="0" parTransId="{91F764A2-7ADC-4763-8E21-4CD102154984}" sibTransId="{B77347E3-B6FF-43BD-9857-D5BDCDD2CE4C}"/>
    <dgm:cxn modelId="{1C5EFE51-B2B9-4D19-A0F1-DA382A8FBDD4}" srcId="{70A1EDAB-E1F2-49EE-BCFA-07D8AB0D7FBF}" destId="{66AC0772-7B0B-40EA-B16E-6831CDD6BAFF}" srcOrd="2" destOrd="0" parTransId="{40EA3F5B-27EF-4115-BFB1-5EB3676BC98D}" sibTransId="{4649DBBF-729F-40A0-85F2-0201F1E7F7F5}"/>
    <dgm:cxn modelId="{4CBE3599-0BEA-40ED-B894-AE2CE4C57C85}" type="presOf" srcId="{C7357427-C498-4F86-8162-4571AAD39265}" destId="{C0ABB773-2878-4D4C-8E10-D61F48059690}" srcOrd="1" destOrd="0" presId="urn:microsoft.com/office/officeart/2005/8/layout/vList4#1"/>
    <dgm:cxn modelId="{5D2E8A5A-DEAD-4252-80D5-3CC6C9AEAF59}" type="presOf" srcId="{C6CA7195-0B15-4C6E-8D09-459978530772}" destId="{EB078EB3-5E76-4D31-88B4-8D6AA5F6EB40}" srcOrd="0" destOrd="0" presId="urn:microsoft.com/office/officeart/2005/8/layout/vList4#1"/>
    <dgm:cxn modelId="{82DD3AAD-11A7-4165-A7C9-930A27A40BAD}" type="presOf" srcId="{66AC0772-7B0B-40EA-B16E-6831CDD6BAFF}" destId="{D4CB431E-AD59-4B12-B74E-A892C61D6B5C}" srcOrd="1" destOrd="0" presId="urn:microsoft.com/office/officeart/2005/8/layout/vList4#1"/>
    <dgm:cxn modelId="{DB246A8B-4854-4228-A4B5-2704406B52EF}" srcId="{70A1EDAB-E1F2-49EE-BCFA-07D8AB0D7FBF}" destId="{C7357427-C498-4F86-8162-4571AAD39265}" srcOrd="0" destOrd="0" parTransId="{027393C0-9C1A-4D37-B7A7-057A75D2226D}" sibTransId="{37156B73-29A0-4933-9657-5C3357C3520E}"/>
    <dgm:cxn modelId="{29B652EF-79EE-497F-8B01-E5E374317773}" type="presParOf" srcId="{364F958F-1EE6-4987-9C52-5748D820BF12}" destId="{D67C62B5-CD89-4A25-ADBC-AEFC51D0C914}" srcOrd="0" destOrd="0" presId="urn:microsoft.com/office/officeart/2005/8/layout/vList4#1"/>
    <dgm:cxn modelId="{7002C0C0-61E9-4981-9F42-F5295DD9BB43}" type="presParOf" srcId="{D67C62B5-CD89-4A25-ADBC-AEFC51D0C914}" destId="{DF9A2914-7C5B-4CD9-AFCC-3BD17B8CE2B1}" srcOrd="0" destOrd="0" presId="urn:microsoft.com/office/officeart/2005/8/layout/vList4#1"/>
    <dgm:cxn modelId="{21FA3099-D664-41CC-BF0A-07649A36C26C}" type="presParOf" srcId="{D67C62B5-CD89-4A25-ADBC-AEFC51D0C914}" destId="{8835C85D-B88C-4F50-925C-AE7CB2E94A4F}" srcOrd="1" destOrd="0" presId="urn:microsoft.com/office/officeart/2005/8/layout/vList4#1"/>
    <dgm:cxn modelId="{92227A0B-5985-4017-BE8D-A9C6F1297FFD}" type="presParOf" srcId="{D67C62B5-CD89-4A25-ADBC-AEFC51D0C914}" destId="{C0ABB773-2878-4D4C-8E10-D61F48059690}" srcOrd="2" destOrd="0" presId="urn:microsoft.com/office/officeart/2005/8/layout/vList4#1"/>
    <dgm:cxn modelId="{797274D5-635C-4E5B-8425-441C295FC962}" type="presParOf" srcId="{364F958F-1EE6-4987-9C52-5748D820BF12}" destId="{09DF55D6-7CA4-4E48-A4AF-E5C3850566A0}" srcOrd="1" destOrd="0" presId="urn:microsoft.com/office/officeart/2005/8/layout/vList4#1"/>
    <dgm:cxn modelId="{ED0A2F77-401D-4CCB-B333-47FD84507AC8}" type="presParOf" srcId="{364F958F-1EE6-4987-9C52-5748D820BF12}" destId="{318F87B7-7B23-4CFF-ADE9-110CCBC641B3}" srcOrd="2" destOrd="0" presId="urn:microsoft.com/office/officeart/2005/8/layout/vList4#1"/>
    <dgm:cxn modelId="{6A450B86-504D-42D8-87C0-88B5CDDBA63F}" type="presParOf" srcId="{318F87B7-7B23-4CFF-ADE9-110CCBC641B3}" destId="{EB078EB3-5E76-4D31-88B4-8D6AA5F6EB40}" srcOrd="0" destOrd="0" presId="urn:microsoft.com/office/officeart/2005/8/layout/vList4#1"/>
    <dgm:cxn modelId="{5535403E-D818-4A02-8125-F3CEB0D8B5CD}" type="presParOf" srcId="{318F87B7-7B23-4CFF-ADE9-110CCBC641B3}" destId="{AE2A75C2-9783-4781-83D1-06DA774BA7B2}" srcOrd="1" destOrd="0" presId="urn:microsoft.com/office/officeart/2005/8/layout/vList4#1"/>
    <dgm:cxn modelId="{A4D9FAD3-936A-4982-8018-EAD12C439D11}" type="presParOf" srcId="{318F87B7-7B23-4CFF-ADE9-110CCBC641B3}" destId="{4C6D5754-C00B-4039-9AC7-526CCF6F6CC9}" srcOrd="2" destOrd="0" presId="urn:microsoft.com/office/officeart/2005/8/layout/vList4#1"/>
    <dgm:cxn modelId="{8CA97E85-F031-45D6-942C-96BACC215012}" type="presParOf" srcId="{364F958F-1EE6-4987-9C52-5748D820BF12}" destId="{C607CBB7-15E0-48EF-A301-55827D0A542C}" srcOrd="3" destOrd="0" presId="urn:microsoft.com/office/officeart/2005/8/layout/vList4#1"/>
    <dgm:cxn modelId="{639CFF1D-8AE5-455B-8ADD-78D810694BF2}" type="presParOf" srcId="{364F958F-1EE6-4987-9C52-5748D820BF12}" destId="{51E9A499-1B91-4C24-BE48-A87506FA280D}" srcOrd="4" destOrd="0" presId="urn:microsoft.com/office/officeart/2005/8/layout/vList4#1"/>
    <dgm:cxn modelId="{D3485CB6-3AB3-492A-BCDB-72363A74F61C}" type="presParOf" srcId="{51E9A499-1B91-4C24-BE48-A87506FA280D}" destId="{940E605E-DCCA-40E8-8037-1102EB2D77C5}" srcOrd="0" destOrd="0" presId="urn:microsoft.com/office/officeart/2005/8/layout/vList4#1"/>
    <dgm:cxn modelId="{3A8EC02A-90FF-4BB6-968F-841409B7C8DF}" type="presParOf" srcId="{51E9A499-1B91-4C24-BE48-A87506FA280D}" destId="{3A8440E2-CF15-4D18-AEA3-AF71DEE3CDCC}" srcOrd="1" destOrd="0" presId="urn:microsoft.com/office/officeart/2005/8/layout/vList4#1"/>
    <dgm:cxn modelId="{6A63D8E8-8394-4257-AEE7-3940C8810FC9}" type="presParOf" srcId="{51E9A499-1B91-4C24-BE48-A87506FA280D}" destId="{D4CB431E-AD59-4B12-B74E-A892C61D6B5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78F95-19F5-4E43-80EE-B42B3B84DF75}">
      <dsp:nvSpPr>
        <dsp:cNvPr id="0" name=""/>
        <dsp:cNvSpPr/>
      </dsp:nvSpPr>
      <dsp:spPr>
        <a:xfrm>
          <a:off x="0" y="0"/>
          <a:ext cx="10515600" cy="114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-GB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GB" sz="2400" kern="1200" noProof="0" dirty="0"/>
            <a:t>A holistic, </a:t>
          </a:r>
          <a:r>
            <a:rPr lang="en-GB" sz="2400" kern="1200" noProof="0" dirty="0" err="1"/>
            <a:t>intersectoral</a:t>
          </a:r>
          <a:r>
            <a:rPr lang="en-GB" sz="2400" kern="1200" noProof="0" dirty="0"/>
            <a:t> approach: employment issues,  poverty reduction, improvement of working conditions, gender equality…</a:t>
          </a:r>
        </a:p>
      </dsp:txBody>
      <dsp:txXfrm>
        <a:off x="2217236" y="0"/>
        <a:ext cx="8298363" cy="1141160"/>
      </dsp:txXfrm>
    </dsp:sp>
    <dsp:sp modelId="{F97E4E91-A527-4206-94C7-5B90C432702F}">
      <dsp:nvSpPr>
        <dsp:cNvPr id="0" name=""/>
        <dsp:cNvSpPr/>
      </dsp:nvSpPr>
      <dsp:spPr>
        <a:xfrm>
          <a:off x="114116" y="114116"/>
          <a:ext cx="2103120" cy="9129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A0871-638A-4E60-81C3-3033CBDC8406}">
      <dsp:nvSpPr>
        <dsp:cNvPr id="0" name=""/>
        <dsp:cNvSpPr/>
      </dsp:nvSpPr>
      <dsp:spPr>
        <a:xfrm>
          <a:off x="0" y="1255276"/>
          <a:ext cx="10515600" cy="114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-GB" sz="2400" b="0" kern="1200" noProof="0" dirty="0">
              <a:effectLst/>
            </a:rPr>
            <a:t>A local resources based approach: local </a:t>
          </a:r>
          <a:r>
            <a:rPr lang="en-GB" sz="2400" kern="1200" noProof="0" dirty="0"/>
            <a:t>materials, local knowledge, local institutions, local SMEs, local labour, …)</a:t>
          </a:r>
        </a:p>
      </dsp:txBody>
      <dsp:txXfrm>
        <a:off x="2217236" y="1255276"/>
        <a:ext cx="8298363" cy="1141160"/>
      </dsp:txXfrm>
    </dsp:sp>
    <dsp:sp modelId="{E042B358-2219-46D1-A6D3-05B0967A48CE}">
      <dsp:nvSpPr>
        <dsp:cNvPr id="0" name=""/>
        <dsp:cNvSpPr/>
      </dsp:nvSpPr>
      <dsp:spPr>
        <a:xfrm>
          <a:off x="114116" y="1369392"/>
          <a:ext cx="2103120" cy="9129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14B6E-876E-482E-AD22-A5E4EEC433DD}">
      <dsp:nvSpPr>
        <dsp:cNvPr id="0" name=""/>
        <dsp:cNvSpPr/>
      </dsp:nvSpPr>
      <dsp:spPr>
        <a:xfrm>
          <a:off x="0" y="2510552"/>
          <a:ext cx="10515600" cy="114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en-GB" sz="2400" kern="1200" noProof="0" dirty="0"/>
            <a:t>Enabling legal framework to facilitate access to public contracts and fostering transparency in the allocation of public resources</a:t>
          </a:r>
        </a:p>
      </dsp:txBody>
      <dsp:txXfrm>
        <a:off x="2217236" y="2510552"/>
        <a:ext cx="8298363" cy="1141160"/>
      </dsp:txXfrm>
    </dsp:sp>
    <dsp:sp modelId="{EF3FB559-AFC1-46D8-9BCF-215524FE7B8F}">
      <dsp:nvSpPr>
        <dsp:cNvPr id="0" name=""/>
        <dsp:cNvSpPr/>
      </dsp:nvSpPr>
      <dsp:spPr>
        <a:xfrm>
          <a:off x="114116" y="2624668"/>
          <a:ext cx="2103120" cy="9129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7AD69-C17C-4F50-B056-FE2910A3538B}">
      <dsp:nvSpPr>
        <dsp:cNvPr id="0" name=""/>
        <dsp:cNvSpPr/>
      </dsp:nvSpPr>
      <dsp:spPr>
        <a:xfrm>
          <a:off x="0" y="3765828"/>
          <a:ext cx="10515600" cy="114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n-GB" sz="2400" b="0" u="none" kern="1200" noProof="0" dirty="0">
              <a:effectLst/>
            </a:rPr>
            <a:t>Efficient and employment-friendly m</a:t>
          </a:r>
          <a:r>
            <a:rPr lang="en-GB" sz="2400" b="0" kern="1200" noProof="0" dirty="0">
              <a:effectLst/>
            </a:rPr>
            <a:t>anagement of contracts</a:t>
          </a:r>
          <a:r>
            <a:rPr lang="en-GB" sz="2400" kern="1200" noProof="0" dirty="0"/>
            <a:t> (cost control, social and environmental clauses,…)</a:t>
          </a:r>
        </a:p>
      </dsp:txBody>
      <dsp:txXfrm>
        <a:off x="2217236" y="3765828"/>
        <a:ext cx="8298363" cy="1141160"/>
      </dsp:txXfrm>
    </dsp:sp>
    <dsp:sp modelId="{C7E1B9A0-7FE0-4A7D-8046-49AFC12D93B6}">
      <dsp:nvSpPr>
        <dsp:cNvPr id="0" name=""/>
        <dsp:cNvSpPr/>
      </dsp:nvSpPr>
      <dsp:spPr>
        <a:xfrm>
          <a:off x="114116" y="3879944"/>
          <a:ext cx="2103120" cy="9129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A2914-7C5B-4CD9-AFCC-3BD17B8CE2B1}">
      <dsp:nvSpPr>
        <dsp:cNvPr id="0" name=""/>
        <dsp:cNvSpPr/>
      </dsp:nvSpPr>
      <dsp:spPr>
        <a:xfrm>
          <a:off x="0" y="0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 </a:t>
          </a:r>
          <a:r>
            <a:rPr lang="fr-FR" sz="2700" b="0" kern="1200" dirty="0" err="1">
              <a:effectLst/>
            </a:rPr>
            <a:t>Devolution</a:t>
          </a:r>
          <a:r>
            <a:rPr lang="fr-FR" sz="2700" b="0" kern="1200" dirty="0">
              <a:effectLst/>
            </a:rPr>
            <a:t> </a:t>
          </a:r>
          <a:r>
            <a:rPr lang="en-US" sz="2700" kern="1200" dirty="0"/>
            <a:t>and related institutional reforms, social organization, local planning and procurement within local community </a:t>
          </a:r>
          <a:endParaRPr lang="fr-FR" sz="2700" kern="1200" dirty="0"/>
        </a:p>
      </dsp:txBody>
      <dsp:txXfrm>
        <a:off x="2239099" y="0"/>
        <a:ext cx="8276500" cy="1359793"/>
      </dsp:txXfrm>
    </dsp:sp>
    <dsp:sp modelId="{8835C85D-B88C-4F50-925C-AE7CB2E94A4F}">
      <dsp:nvSpPr>
        <dsp:cNvPr id="0" name=""/>
        <dsp:cNvSpPr/>
      </dsp:nvSpPr>
      <dsp:spPr>
        <a:xfrm>
          <a:off x="135979" y="135979"/>
          <a:ext cx="2103120" cy="10878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78EB3-5E76-4D31-88B4-8D6AA5F6EB40}">
      <dsp:nvSpPr>
        <dsp:cNvPr id="0" name=""/>
        <dsp:cNvSpPr/>
      </dsp:nvSpPr>
      <dsp:spPr>
        <a:xfrm>
          <a:off x="0" y="1495772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</a:t>
          </a:r>
          <a:r>
            <a:rPr lang="fr-FR" sz="2700" b="0" kern="1200" dirty="0">
              <a:effectLst/>
            </a:rPr>
            <a:t>Training sessions</a:t>
          </a:r>
          <a:r>
            <a:rPr lang="fr-FR" sz="2700" kern="1200" dirty="0"/>
            <a:t> (</a:t>
          </a:r>
          <a:r>
            <a:rPr lang="en-US" sz="2700" kern="1200" dirty="0"/>
            <a:t>senior managers, decision-makers, social partners,</a:t>
          </a:r>
          <a:r>
            <a:rPr lang="fr-FR" sz="2700" kern="1200" dirty="0"/>
            <a:t>,…)</a:t>
          </a:r>
        </a:p>
      </dsp:txBody>
      <dsp:txXfrm>
        <a:off x="2239099" y="1495772"/>
        <a:ext cx="8276500" cy="1359793"/>
      </dsp:txXfrm>
    </dsp:sp>
    <dsp:sp modelId="{AE2A75C2-9783-4781-83D1-06DA774BA7B2}">
      <dsp:nvSpPr>
        <dsp:cNvPr id="0" name=""/>
        <dsp:cNvSpPr/>
      </dsp:nvSpPr>
      <dsp:spPr>
        <a:xfrm>
          <a:off x="135979" y="1631751"/>
          <a:ext cx="2103120" cy="10878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E605E-DCCA-40E8-8037-1102EB2D77C5}">
      <dsp:nvSpPr>
        <dsp:cNvPr id="0" name=""/>
        <dsp:cNvSpPr/>
      </dsp:nvSpPr>
      <dsp:spPr>
        <a:xfrm>
          <a:off x="0" y="2991544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7. </a:t>
          </a:r>
          <a:r>
            <a:rPr lang="en-US" sz="2700" kern="1200" dirty="0"/>
            <a:t>Strategic partnerships between the public and the private sector, through contractual systems and procedures</a:t>
          </a:r>
          <a:endParaRPr lang="fr-FR" sz="2700" kern="1200" dirty="0"/>
        </a:p>
      </dsp:txBody>
      <dsp:txXfrm>
        <a:off x="2239099" y="2991544"/>
        <a:ext cx="8276500" cy="1359793"/>
      </dsp:txXfrm>
    </dsp:sp>
    <dsp:sp modelId="{3A8440E2-CF15-4D18-AEA3-AF71DEE3CDCC}">
      <dsp:nvSpPr>
        <dsp:cNvPr id="0" name=""/>
        <dsp:cNvSpPr/>
      </dsp:nvSpPr>
      <dsp:spPr>
        <a:xfrm>
          <a:off x="135979" y="3127524"/>
          <a:ext cx="2103120" cy="10878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527B-615E-4835-BA1C-A97CD5E4B0F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32D08-5789-45D5-95E5-531702540D3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4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F9B77-572A-4809-B22D-29F7ADFC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473C5F-2FF0-411B-9373-2AD52419A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C6800B-3D7C-4272-B795-4F9D6EF7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9CC8F-C11C-463E-B70E-E601E6E6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Webinar on the Impact and Recovery from COVID-19 in the Irrigation and Drainage Sector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9EC16-1FA0-4297-A187-9F0535C2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4FD-E902-4E73-BCD7-775F8B0113F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D0F49-5B6A-4981-995E-A158E7F3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963803-F8F5-4375-95A5-383322145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6CFF2B-2DA5-4147-8A3A-71D0A413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1DF4DB-EAC3-4BB0-A5A6-293B7D26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Webinar on the Impact and Recovery from COVID-19 in the Irrigation and Drainage Sector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B1948-F6E6-410B-9693-A7D0C8CC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4FD-E902-4E73-BCD7-775F8B0113F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71608CA-6602-425A-9A49-EAE0A299E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8F9F62-2CCA-4DBA-9107-CCA372C04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8F48DB-3484-4288-B5D8-B8D146B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35C2BB-3D6C-4140-A333-EAE6538B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Webinar on the Impact and Recovery from COVID-19 in the Irrigation and Drainage Sector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EA56A2-3250-44CD-843B-D83941E4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4FD-E902-4E73-BCD7-775F8B0113F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6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88507"/>
            <a:ext cx="12192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5432" y="3980753"/>
            <a:ext cx="5845717" cy="1011239"/>
          </a:xfrm>
        </p:spPr>
        <p:txBody>
          <a:bodyPr bIns="0"/>
          <a:lstStyle>
            <a:lvl1pPr>
              <a:defRPr sz="2625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Master Title: </a:t>
            </a:r>
            <a:br>
              <a:rPr lang="en-US" noProof="0"/>
            </a:br>
            <a:r>
              <a:rPr lang="en-US" noProof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17391" y="5153080"/>
            <a:ext cx="5379453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Name of the contributor</a:t>
            </a:r>
          </a:p>
          <a:p>
            <a:pPr lvl="0"/>
            <a:r>
              <a:rPr lang="en-US" noProof="0"/>
              <a:t>Name of the event, venue</a:t>
            </a:r>
          </a:p>
          <a:p>
            <a:pPr lvl="0"/>
            <a:r>
              <a:rPr lang="en-US" noProof="0"/>
              <a:t>00 Month 2012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Rectangle 1"/>
          <p:cNvSpPr/>
          <p:nvPr userDrawn="1"/>
        </p:nvSpPr>
        <p:spPr>
          <a:xfrm>
            <a:off x="0" y="3225261"/>
            <a:ext cx="5414653" cy="3632740"/>
          </a:xfrm>
          <a:prstGeom prst="rect">
            <a:avLst/>
          </a:prstGeom>
          <a:blipFill dpi="0" rotWithShape="1">
            <a:blip r:embed="rId2" cstate="email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60034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B23B34-9F6A-471A-BA3E-D28F7675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FD11E1-7543-4525-B5E1-0DA7D6612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8A6A71-31A6-4C31-891A-06A277AF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A0CB30-22AB-4FB1-840F-D62F5EFB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Webinar on the Impact and Recovery from COVID-19 in the Irrigation and Drainage Sector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58CC94-34FB-4AA6-A759-7CF03ECC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4FD-E902-4E73-BCD7-775F8B0113F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9DF3CE-3BFD-4AC4-8297-9B2F17F3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AADD88-0F54-440C-B1C8-DED56D27B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21464E-BC34-4FAD-8962-5CC0537C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213F85-CCC2-4AC4-9769-CB3D29A0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Webinar on the Impact and Recovery from COVID-19 in the Irrigation and Drainage Sector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18D76F-D73F-430E-83ED-B2493566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4FD-E902-4E73-BCD7-775F8B0113F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4495D-48B5-42D0-8075-EA4DAFF1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EBC8C3-B7C2-453A-8D00-8ED172400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D17844-0C73-4A87-9C21-18794DADE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2A0C3A-B414-435E-B5AC-A31E6004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B95572-3D33-4CA5-B6BB-6538C8F6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Webinar on the Impact and Recovery from COVID-19 in the Irrigation and Drainage Sector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696B4E-E628-4DCE-8A7C-AD62B5A6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4FD-E902-4E73-BCD7-775F8B0113F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1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46D3E-6AD0-43A1-B3F8-F3965682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DE3C46-37E8-4FD7-B36D-262A625E2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E91A31-2CB0-4A8A-A1C4-90DB6AA45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E32E2DC-390A-4017-8258-A21A88597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1FC514-C6EB-4492-93B4-438D0CDEA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0622AAC-D951-4DFE-843B-15E0FEE2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B7FF00E-C167-421C-BD93-8C72ADE2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Webinar on the Impact and Recovery from COVID-19 in the Irrigation and Drainage Sector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DFA5C68-0E52-434D-BB3D-BE0A737E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4FD-E902-4E73-BCD7-775F8B0113F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0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AE34F-FDB3-4C31-8B16-1D940E43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43457D-D652-4585-ACB4-92F6DEC3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D94935-0A74-473B-B8F1-7B84CF01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Webinar on the Impact and Recovery from COVID-19 in the Irrigation and Drainage Sector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A5D2C0-05CF-41DA-82CF-54ECBADB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4FD-E902-4E73-BCD7-775F8B0113F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F81267-0125-4242-9AFB-4E476F01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8A1D3D-DBC8-44C8-A437-EFBF7619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Webinar on the Impact and Recovery from COVID-19 in the Irrigation and Drainage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652F48-D7E1-4C85-9262-FF41FC3F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4FD-E902-4E73-BCD7-775F8B0113F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5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474F6-59C2-4AB4-90B7-18CD04E5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4B8CFA-8EBB-4691-9A00-1AE49DE94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76FB06-7D66-4534-BF19-65D79536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4F1D26-914C-4BF5-87FE-7DF575B9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B83755-F2DD-43CE-B00C-E418F65A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Webinar on the Impact and Recovery from COVID-19 in the Irrigation and Drainage Sector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2DB83A-E11D-46CD-BF9E-63E43BA7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4FD-E902-4E73-BCD7-775F8B0113F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CB5B1-7485-4AF2-A4F6-AACD1E9F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1416426-F9F4-4D30-8BF9-6B855C0D7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95ED66-BEEC-41DA-929C-9F5D36803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BB3F99-D197-481D-B835-DBE492F5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66697F-5653-48E6-BE46-FBA494D0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Webinar on the Impact and Recovery from COVID-19 in the Irrigation and Drainage Sector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297197-FC7B-40BD-8D62-4FFEF5AF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4FD-E902-4E73-BCD7-775F8B0113F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6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7083DC-60C9-4566-9D78-7D442C80E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D2EC44-1985-46AE-AA36-4BB73FF85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600751-08C1-4F2A-93C4-20F1FEF1B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D86C42-E30C-4B93-B528-450AC5B7E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Global Webinar on the Impact and Recovery from COVID-19 in the Irrigation and Drainage Sector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F08A8A-F288-4687-887A-228D13C84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E04FD-E902-4E73-BCD7-775F8B0113F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5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hyperlink" Target="mailto:boubaker@ilo.org" TargetMode="External"/><Relationship Id="rId5" Type="http://schemas.openxmlformats.org/officeDocument/2006/relationships/hyperlink" Target="mailto:boulehmi@ilo.org" TargetMode="External"/><Relationship Id="rId10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8E43F6D-A12C-4569-B48E-7ABEA163C4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39"/>
          <a:stretch/>
        </p:blipFill>
        <p:spPr>
          <a:xfrm flipH="1">
            <a:off x="0" y="-31601"/>
            <a:ext cx="12183872" cy="284852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6E5A4AA5-1233-45D5-AE63-560A1414D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1792" y="5431560"/>
            <a:ext cx="3524124" cy="70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84323659-31DB-4E14-9D8C-BA9139CF80CF}"/>
              </a:ext>
            </a:extLst>
          </p:cNvPr>
          <p:cNvSpPr txBox="1">
            <a:spLocks/>
          </p:cNvSpPr>
          <p:nvPr/>
        </p:nvSpPr>
        <p:spPr bwMode="auto">
          <a:xfrm>
            <a:off x="306977" y="1501817"/>
            <a:ext cx="112592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3600" b="1" baseline="0">
                <a:solidFill>
                  <a:srgbClr val="013054"/>
                </a:solidFill>
                <a:latin typeface="+mn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 defTabSz="1219170"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Webinar on the Impact and Recovery from COVID-19 in the Irrigation and Drainage Sector</a:t>
            </a:r>
            <a:endParaRPr lang="en-US" sz="2400" kern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65100EB4-2C25-4B23-8720-889AACC00BDA}"/>
              </a:ext>
            </a:extLst>
          </p:cNvPr>
          <p:cNvSpPr txBox="1">
            <a:spLocks/>
          </p:cNvSpPr>
          <p:nvPr/>
        </p:nvSpPr>
        <p:spPr>
          <a:xfrm>
            <a:off x="5580745" y="2940037"/>
            <a:ext cx="6936034" cy="1316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83C"/>
              </a:buClr>
              <a:defRPr sz="2400" b="0" i="0" cap="none" baseline="0">
                <a:solidFill>
                  <a:srgbClr val="013054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2pPr>
            <a:lvl3pPr marL="4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1219170">
              <a:defRPr/>
            </a:pPr>
            <a:r>
              <a:rPr lang="en-US" sz="1800" b="1" kern="0" dirty="0">
                <a:solidFill>
                  <a:srgbClr val="00B0F0"/>
                </a:solidFill>
                <a:latin typeface="Arial"/>
              </a:rPr>
              <a:t>Presented by : </a:t>
            </a:r>
            <a:r>
              <a:rPr lang="en-US" sz="1800" kern="0" dirty="0" err="1">
                <a:solidFill>
                  <a:srgbClr val="00B0F0"/>
                </a:solidFill>
                <a:latin typeface="Arial"/>
              </a:rPr>
              <a:t>Kamel</a:t>
            </a:r>
            <a:r>
              <a:rPr lang="en-US" sz="1800" kern="0" dirty="0">
                <a:solidFill>
                  <a:srgbClr val="00B0F0"/>
                </a:solidFill>
                <a:latin typeface="Arial"/>
              </a:rPr>
              <a:t> BOULEHMI</a:t>
            </a:r>
          </a:p>
          <a:p>
            <a:pPr defTabSz="1219170">
              <a:defRPr/>
            </a:pPr>
            <a:r>
              <a:rPr lang="en-US" sz="1800" kern="0" dirty="0">
                <a:solidFill>
                  <a:srgbClr val="00B0F0"/>
                </a:solidFill>
                <a:latin typeface="Arial"/>
              </a:rPr>
              <a:t>EIIP NATIONAL COORDINATOR-ILO/EC Project TUNISIA</a:t>
            </a:r>
          </a:p>
          <a:p>
            <a:pPr defTabSz="1219170">
              <a:defRPr/>
            </a:pPr>
            <a:r>
              <a:rPr lang="en-US" sz="1800" kern="0" dirty="0" smtClean="0">
                <a:solidFill>
                  <a:srgbClr val="00B0F0"/>
                </a:solidFill>
                <a:latin typeface="Arial"/>
                <a:hlinkClick r:id="rId5"/>
              </a:rPr>
              <a:t>boulehmi@ilo.org</a:t>
            </a:r>
            <a:endParaRPr lang="en-US" sz="1800" kern="0" dirty="0" smtClean="0">
              <a:solidFill>
                <a:srgbClr val="00B0F0"/>
              </a:solidFill>
              <a:latin typeface="Arial"/>
            </a:endParaRPr>
          </a:p>
          <a:p>
            <a:pPr defTabSz="1219170">
              <a:defRPr/>
            </a:pPr>
            <a:endParaRPr lang="en-US" sz="1800" kern="0" dirty="0" smtClean="0">
              <a:solidFill>
                <a:srgbClr val="00B0F0"/>
              </a:solidFill>
              <a:latin typeface="Arial"/>
            </a:endParaRPr>
          </a:p>
          <a:p>
            <a:pPr defTabSz="1219170">
              <a:defRPr/>
            </a:pPr>
            <a:r>
              <a:rPr lang="en-US" sz="1800" b="1" kern="0" dirty="0" smtClean="0">
                <a:solidFill>
                  <a:srgbClr val="00B0F0"/>
                </a:solidFill>
                <a:latin typeface="Arial"/>
              </a:rPr>
              <a:t>Supported </a:t>
            </a:r>
            <a:r>
              <a:rPr lang="en-US" sz="1800" b="1" kern="0" dirty="0">
                <a:solidFill>
                  <a:srgbClr val="00B0F0"/>
                </a:solidFill>
                <a:latin typeface="Arial"/>
              </a:rPr>
              <a:t>by : </a:t>
            </a:r>
            <a:r>
              <a:rPr lang="en-US" sz="1800" kern="0" dirty="0" err="1" smtClean="0">
                <a:solidFill>
                  <a:srgbClr val="00B0F0"/>
                </a:solidFill>
                <a:latin typeface="Arial"/>
              </a:rPr>
              <a:t>Jad</a:t>
            </a:r>
            <a:r>
              <a:rPr lang="en-US" sz="1800" kern="0" dirty="0" smtClean="0">
                <a:solidFill>
                  <a:srgbClr val="00B0F0"/>
                </a:solidFill>
                <a:latin typeface="Arial"/>
              </a:rPr>
              <a:t> BOUBAKER</a:t>
            </a:r>
            <a:endParaRPr lang="en-US" sz="1800" kern="0" dirty="0">
              <a:solidFill>
                <a:srgbClr val="00B0F0"/>
              </a:solidFill>
              <a:latin typeface="Arial"/>
            </a:endParaRPr>
          </a:p>
          <a:p>
            <a:pPr defTabSz="1219170">
              <a:defRPr/>
            </a:pPr>
            <a:r>
              <a:rPr lang="en-US" sz="1800" kern="0" dirty="0">
                <a:solidFill>
                  <a:srgbClr val="00B0F0"/>
                </a:solidFill>
                <a:latin typeface="Arial"/>
              </a:rPr>
              <a:t>EIIP </a:t>
            </a:r>
            <a:r>
              <a:rPr lang="en-US" sz="1800" kern="0" dirty="0" smtClean="0">
                <a:solidFill>
                  <a:srgbClr val="00B0F0"/>
                </a:solidFill>
                <a:latin typeface="Arial"/>
              </a:rPr>
              <a:t>Project Manager-ILO/EC </a:t>
            </a:r>
            <a:r>
              <a:rPr lang="en-US" sz="1800" kern="0" dirty="0">
                <a:solidFill>
                  <a:srgbClr val="00B0F0"/>
                </a:solidFill>
                <a:latin typeface="Arial"/>
              </a:rPr>
              <a:t>Project </a:t>
            </a:r>
            <a:r>
              <a:rPr lang="en-US" sz="1800" kern="0" dirty="0" smtClean="0">
                <a:solidFill>
                  <a:srgbClr val="00B0F0"/>
                </a:solidFill>
                <a:latin typeface="Arial"/>
              </a:rPr>
              <a:t>TUNISIA</a:t>
            </a:r>
          </a:p>
          <a:p>
            <a:pPr defTabSz="1219170">
              <a:defRPr/>
            </a:pPr>
            <a:r>
              <a:rPr lang="en-US" sz="1800" kern="0" dirty="0" smtClean="0">
                <a:solidFill>
                  <a:srgbClr val="00B0F0"/>
                </a:solidFill>
                <a:latin typeface="Arial"/>
                <a:hlinkClick r:id="rId6"/>
              </a:rPr>
              <a:t>boubaker@ilo.org</a:t>
            </a:r>
            <a:endParaRPr lang="en-US" sz="1800" kern="0" dirty="0" smtClean="0">
              <a:solidFill>
                <a:srgbClr val="00B0F0"/>
              </a:solidFill>
              <a:latin typeface="Arial"/>
            </a:endParaRPr>
          </a:p>
          <a:p>
            <a:pPr defTabSz="1219170">
              <a:defRPr/>
            </a:pPr>
            <a:endParaRPr lang="en-US" sz="1800" kern="0" dirty="0">
              <a:solidFill>
                <a:srgbClr val="00B0F0"/>
              </a:solidFill>
              <a:latin typeface="Arial"/>
            </a:endParaRPr>
          </a:p>
          <a:p>
            <a:pPr defTabSz="1219170">
              <a:defRPr/>
            </a:pPr>
            <a:endParaRPr lang="en-US" sz="1800" kern="0" dirty="0">
              <a:solidFill>
                <a:srgbClr val="00B0F0"/>
              </a:solidFill>
              <a:latin typeface="Arial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A4050B8-2306-444D-B74A-86047A7CACD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80" y="4988560"/>
            <a:ext cx="1241356" cy="12837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B5A81CB-21CF-4FFF-8F5D-BB4921BB8BF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45" y="4988560"/>
            <a:ext cx="1115115" cy="12060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96669168-41DF-48DE-B206-82A1D0AE34D8}"/>
              </a:ext>
            </a:extLst>
          </p:cNvPr>
          <p:cNvSpPr txBox="1">
            <a:spLocks/>
          </p:cNvSpPr>
          <p:nvPr/>
        </p:nvSpPr>
        <p:spPr>
          <a:xfrm>
            <a:off x="876408" y="2387948"/>
            <a:ext cx="10412289" cy="12932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83C"/>
              </a:buClr>
              <a:defRPr sz="2400" b="0" i="0" cap="none" baseline="0">
                <a:solidFill>
                  <a:srgbClr val="013054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2pPr>
            <a:lvl3pPr marL="4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1219170">
              <a:defRPr/>
            </a:pPr>
            <a:r>
              <a:rPr lang="en-US" sz="2000" b="1" kern="0" dirty="0">
                <a:solidFill>
                  <a:srgbClr val="00B0F0"/>
                </a:solidFill>
                <a:latin typeface="Arial"/>
              </a:rPr>
              <a:t>Employment Intensive  Investments- Programs “EIIP” : Lessons learned from Tunisia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667157"/>
              </p:ext>
            </p:extLst>
          </p:nvPr>
        </p:nvGraphicFramePr>
        <p:xfrm>
          <a:off x="0" y="-2047"/>
          <a:ext cx="12165106" cy="1380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 bitmap" r:id="rId9" imgW="7771429" imgH="914286" progId="Paint.Picture">
                  <p:embed/>
                </p:oleObj>
              </mc:Choice>
              <mc:Fallback>
                <p:oleObj name="Image bitmap" r:id="rId9" imgW="7771429" imgH="914286" progId="Paint.Picture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047"/>
                        <a:ext cx="12165106" cy="1380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92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C2AE07-2E5A-4D50-98EF-1A77022ECD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7667" y="-192977"/>
            <a:ext cx="7038907" cy="283978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F6CB35-9A2D-4E79-B429-87475E81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7800" y="6435695"/>
            <a:ext cx="6324600" cy="327689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Global Webinar on the Impact and Recovery from COVID-19 in the Irrigation and Drainage Sector, Monday, May 18, 2020.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860" y="277117"/>
            <a:ext cx="68443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b="1" dirty="0"/>
              <a:t>4. Protection of the environment: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Installation of stone niches and iron cages for the collection of plastic waste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Elimination of water </a:t>
            </a:r>
            <a:r>
              <a:rPr lang="fr-FR" sz="2800" dirty="0" err="1"/>
              <a:t>losses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277117"/>
            <a:ext cx="4166074" cy="55712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46" y="2646808"/>
            <a:ext cx="4195329" cy="341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C2AE07-2E5A-4D50-98EF-1A77022ECD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7667" y="-192977"/>
            <a:ext cx="7038907" cy="283978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F6CB35-9A2D-4E79-B429-87475E81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7800" y="6435695"/>
            <a:ext cx="6324600" cy="327689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Global Webinar on the Impact and Recovery from COVID-19 in the Irrigation and Drainage Sector, Monday, May 18, 2020.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3746" y="-192978"/>
            <a:ext cx="81491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/>
              <a:t>5. Community Impact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Found injection by creating direct Working day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Hiring of a handicap in the monitoring of irrigation and the management of water distribution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Hiring of women during the maintenance works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Building capacity for 140 farmers beneficiaries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Farmers' income increases by 60%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Improvement of environmental protection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Organization of festival of local products of farmers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1" y="3769689"/>
            <a:ext cx="3607036" cy="24889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90" y="3769689"/>
            <a:ext cx="3865360" cy="24889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150" y="233623"/>
            <a:ext cx="3886199" cy="335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C2AE07-2E5A-4D50-98EF-1A77022ECD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7667" y="-192977"/>
            <a:ext cx="7038907" cy="283978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F6CB35-9A2D-4E79-B429-87475E81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7800" y="6435695"/>
            <a:ext cx="6324600" cy="327689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Global Webinar on the Impact and Recovery from COVID-19 in the Irrigation and Drainage Sector, Monday, May 18, 2020.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61950" y="2111860"/>
            <a:ext cx="1074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rgbClr val="0070C0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36279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1F60C9-7863-41D6-A0B3-CAF8181494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093" y="3653091"/>
            <a:ext cx="7038907" cy="2839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AAD84D-C13D-4647-9301-06CF161B9E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-40160"/>
            <a:ext cx="7038907" cy="2839784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47737" y="541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C4701C3-1D70-41A8-8CE2-10354362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Global Webinar on the Impact and Recovery from COVID-19 in the Irrigation and Drainage Sector, Monday, May 18, 2020.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A0EA7E2-0728-405A-80E7-59626FC9879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8662" y="1379732"/>
            <a:ext cx="10734675" cy="46545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COVID 19 pandemic has impacted badly a lot of sectors economically, socially and environmentally. </a:t>
            </a:r>
          </a:p>
          <a:p>
            <a:pPr marL="0" indent="0" algn="just">
              <a:buNone/>
            </a:pPr>
            <a:r>
              <a:rPr lang="en-US" b="1" dirty="0"/>
              <a:t>The irrigation and drainage sector</a:t>
            </a:r>
            <a:r>
              <a:rPr lang="en-US" dirty="0"/>
              <a:t> has been facing some serious challenges affecting the life of different actors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lvl="1" algn="just"/>
            <a:r>
              <a:rPr lang="en-US" dirty="0"/>
              <a:t>disruptions in the provision of irrigation and drainage services</a:t>
            </a:r>
          </a:p>
          <a:p>
            <a:pPr lvl="1" algn="just"/>
            <a:r>
              <a:rPr lang="en-US" dirty="0"/>
              <a:t>delay of infrastructural maintenance</a:t>
            </a:r>
            <a:r>
              <a:rPr lang="en-US" sz="2100" dirty="0"/>
              <a:t>. </a:t>
            </a:r>
          </a:p>
          <a:p>
            <a:pPr marL="0" indent="0" algn="just">
              <a:buNone/>
            </a:pPr>
            <a:r>
              <a:rPr lang="en-US" dirty="0"/>
              <a:t>The ILO’s Employment-intensive works approach successfully-tested in Tunisia demonstrates to be a solution to the previously mentioned issues.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So, what is the Employment-Intensive Works Approach about? </a:t>
            </a:r>
          </a:p>
        </p:txBody>
      </p:sp>
    </p:spTree>
    <p:extLst>
      <p:ext uri="{BB962C8B-B14F-4D97-AF65-F5344CB8AC3E}">
        <p14:creationId xmlns:p14="http://schemas.microsoft.com/office/powerpoint/2010/main" val="10764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679532-C377-4AC3-9B6D-13C1A6AD5D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90861"/>
            <a:ext cx="7038907" cy="2839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0DEFB0-7475-4985-A908-98E75707C8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093" y="4109077"/>
            <a:ext cx="7038907" cy="28397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2CED4C43-3A9D-4B27-8F7E-3B39C3D5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Employment</a:t>
            </a:r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-intensive </a:t>
            </a:r>
            <a:r>
              <a:rPr lang="fr-FR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investment</a:t>
            </a:r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 </a:t>
            </a:r>
            <a:r>
              <a:rPr lang="fr-FR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approaches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ndes Bold" panose="02000000000000000000" pitchFamily="50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b="1" dirty="0"/>
              <a:t>Main </a:t>
            </a:r>
            <a:r>
              <a:rPr lang="fr-FR" b="1" dirty="0" err="1"/>
              <a:t>purpose</a:t>
            </a:r>
            <a:r>
              <a:rPr lang="fr-FR" b="1" dirty="0"/>
              <a:t>: </a:t>
            </a:r>
            <a:r>
              <a:rPr lang="en-US" dirty="0"/>
              <a:t>Enhances the employment outcomes of public investments in infrastructure and environmental works supporting  groups of society in vulnerable situations.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Approach to be applied wherever technically feasible and economically viable to develop and maintain infrastructure while producing a positive impact on employment creation and income generation.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The ILO’s emphasis is on the quality of works, productivity, optimizing local resources, capacity-building and the creation of decent employment.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Irrigation works can address the new demand for creating jobs as a result of the economic impact of COVID-19, with additional preventive and mitigation measures. </a:t>
            </a:r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2197073-F80A-490C-8FB8-6BD404B8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Global Webinar on the Impact and Recovery from COVID-19 in the Irrigation and Drainage Sector, Monday, May 18, 2020.</a:t>
            </a:r>
          </a:p>
        </p:txBody>
      </p:sp>
    </p:spTree>
    <p:extLst>
      <p:ext uri="{BB962C8B-B14F-4D97-AF65-F5344CB8AC3E}">
        <p14:creationId xmlns:p14="http://schemas.microsoft.com/office/powerpoint/2010/main" val="30175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F07E68-D57F-47CE-9C9C-742EE731EB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539" y="3602925"/>
            <a:ext cx="7038907" cy="2839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7CE983-CAB4-4D4C-8B25-137263357E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94329"/>
            <a:ext cx="7038907" cy="28397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C4450F7-BB48-4F73-A617-8D333FF6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6"/>
            <a:ext cx="10317480" cy="9464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ILO’s</a:t>
            </a:r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 </a:t>
            </a:r>
            <a:r>
              <a:rPr lang="fr-FR" sz="36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Employment</a:t>
            </a:r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-intensive Investment Program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300" b="1" dirty="0">
              <a:solidFill>
                <a:schemeClr val="accent5">
                  <a:lumMod val="50000"/>
                </a:schemeClr>
              </a:solidFill>
              <a:latin typeface="Andes" panose="02000000000000000000" pitchFamily="50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EC6D6E1-5C8C-42B0-8003-41D77FFE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760" y="6362700"/>
            <a:ext cx="6304280" cy="34925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Global Webinar on the Impact and Recovery from COVID-19 in the Irrigation and Drainage Sector, Monday, May 18, 2020.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533010"/>
              </p:ext>
            </p:extLst>
          </p:nvPr>
        </p:nvGraphicFramePr>
        <p:xfrm>
          <a:off x="838200" y="1267098"/>
          <a:ext cx="10515600" cy="4909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42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F07E68-D57F-47CE-9C9C-742EE731EB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539" y="3602925"/>
            <a:ext cx="7038907" cy="2839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7CE983-CAB4-4D4C-8B25-137263357E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94329"/>
            <a:ext cx="7038907" cy="28397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C4450F7-BB48-4F73-A617-8D333FF6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17" y="301532"/>
            <a:ext cx="9838765" cy="102403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ILO’s</a:t>
            </a:r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 </a:t>
            </a:r>
            <a:r>
              <a:rPr lang="fr-FR" sz="36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Employment</a:t>
            </a:r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-intensive Investment programs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300" b="1" dirty="0">
              <a:solidFill>
                <a:schemeClr val="accent5">
                  <a:lumMod val="50000"/>
                </a:schemeClr>
              </a:solidFill>
              <a:latin typeface="Andes" panose="02000000000000000000" pitchFamily="50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EC6D6E1-5C8C-42B0-8003-41D77FFE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760" y="6362700"/>
            <a:ext cx="6304280" cy="34925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Global Webinar on the Impact and Recovery from COVID-19 in the Irrigation and Drainage Sector, Monday, May 18, 2020.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848182"/>
              </p:ext>
            </p:extLst>
          </p:nvPr>
        </p:nvGraphicFramePr>
        <p:xfrm>
          <a:off x="945776" y="142725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9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67A5B6-E5BA-4A84-B428-E3D3B1C498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87966"/>
            <a:ext cx="7038907" cy="2839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010A03-DB5C-4377-9815-F2CBFAD811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539" y="3602925"/>
            <a:ext cx="7038907" cy="283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814A4-FA4C-40BB-85F7-E0276478B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81" y="242047"/>
            <a:ext cx="11463485" cy="11578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Integrated local </a:t>
            </a:r>
            <a:r>
              <a:rPr lang="fr-FR" altLang="fr-FR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development</a:t>
            </a:r>
            <a:r>
              <a:rPr lang="fr-FR" alt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 and </a:t>
            </a:r>
            <a:r>
              <a:rPr lang="fr-FR" altLang="fr-FR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hydroagricultural</a:t>
            </a:r>
            <a:r>
              <a:rPr lang="fr-FR" alt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 water </a:t>
            </a:r>
            <a:r>
              <a:rPr lang="fr-FR" altLang="fr-FR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resources</a:t>
            </a:r>
            <a:r>
              <a:rPr lang="fr-FR" alt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 </a:t>
            </a:r>
            <a:r>
              <a:rPr lang="fr-FR" altLang="fr-FR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project</a:t>
            </a:r>
            <a:r>
              <a:rPr lang="fr-FR" alt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: </a:t>
            </a:r>
            <a:b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</a:br>
            <a:r>
              <a:rPr lang="fr-FR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Example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 Hydro-agricultural arrangements at KESRA-</a:t>
            </a:r>
            <a:r>
              <a:rPr lang="fr-FR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es Bold" panose="02000000000000000000"/>
              </a:rPr>
              <a:t>Tunisia</a:t>
            </a:r>
            <a:r>
              <a:rPr lang="fr-FR" sz="2400" b="1" dirty="0"/>
              <a:t/>
            </a:r>
            <a:br>
              <a:rPr lang="fr-FR" sz="2400" b="1" dirty="0"/>
            </a:br>
            <a:endParaRPr lang="en-US" sz="2400" b="1" dirty="0">
              <a:solidFill>
                <a:schemeClr val="accent5">
                  <a:lumMod val="50000"/>
                </a:schemeClr>
              </a:solidFill>
              <a:latin typeface="Andes Bold" panose="02000000000000000000" pitchFamily="50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20A376-9C3C-4353-ADBE-55334788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3960" y="6356350"/>
            <a:ext cx="6334760" cy="50165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Global Webinar on the Impact and Recovery from COVID-19 in the Irrigation and Drainage Sector, Monday, May 18, 2020.</a:t>
            </a:r>
          </a:p>
        </p:txBody>
      </p:sp>
      <p:pic>
        <p:nvPicPr>
          <p:cNvPr id="7" name="Image 6" descr="C:\Users\User1\Pictures\photos boulot\Siliana\Kesra\DSCF743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63" y="2023521"/>
            <a:ext cx="4958469" cy="3687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2659222" y="1399872"/>
            <a:ext cx="120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chemeClr val="accent1"/>
                </a:solidFill>
              </a:rPr>
              <a:t>Before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148591" y="1399872"/>
            <a:ext cx="113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chemeClr val="accent1"/>
                </a:solidFill>
              </a:rPr>
              <a:t>After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pic>
        <p:nvPicPr>
          <p:cNvPr id="12" name="Picture 2" descr="C:\Users\User1\Pictures\photos\réductions\202_Kesra_Hi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18" y="2023521"/>
            <a:ext cx="5265541" cy="3664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5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C2AE07-2E5A-4D50-98EF-1A77022ECD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7667" y="-192977"/>
            <a:ext cx="7038907" cy="283978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F6CB35-9A2D-4E79-B429-87475E81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7800" y="6435695"/>
            <a:ext cx="6324600" cy="327689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Global Webinar on the Impact and Recovery from COVID-19 in the Irrigation and Drainage Sector, Monday, May 18, 2020.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453" y="638630"/>
            <a:ext cx="602587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1. Water efficiency</a:t>
            </a:r>
            <a:r>
              <a:rPr lang="en-US" sz="28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50 Ha irrigable agricultural land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Construction of Irrigation canals about 2 km and </a:t>
            </a:r>
            <a:r>
              <a:rPr lang="fr-FR" sz="2800" dirty="0"/>
              <a:t>10 </a:t>
            </a:r>
            <a:r>
              <a:rPr lang="en-US" sz="2800" dirty="0"/>
              <a:t>water tanks</a:t>
            </a:r>
            <a:r>
              <a:rPr lang="fr-FR" sz="2800" dirty="0"/>
              <a:t> of 30 m3 </a:t>
            </a:r>
            <a:r>
              <a:rPr lang="en-US" sz="2800" dirty="0"/>
              <a:t>using local stones (rugged ground with a sharp slope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Near to 3000 Working day using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3 SME Contracted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altLang="fr-FR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Better</a:t>
            </a:r>
            <a:r>
              <a:rPr lang="fr-FR" alt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water distribution and </a:t>
            </a:r>
            <a:r>
              <a:rPr lang="fr-FR" altLang="fr-FR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reduced</a:t>
            </a:r>
            <a:r>
              <a:rPr lang="fr-FR" alt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irrigation time</a:t>
            </a:r>
            <a:r>
              <a:rPr lang="fr-FR" altLang="fr-FR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11" name="Picture 3" descr="C:\Users\User1\Pictures\photos boulot\Siliana\Kesra\2015\oct nov 15\SAM_4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22" y="3488721"/>
            <a:ext cx="4808468" cy="270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21" y="405227"/>
            <a:ext cx="4808469" cy="279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5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C2AE07-2E5A-4D50-98EF-1A77022ECD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7667" y="-192977"/>
            <a:ext cx="7038907" cy="283978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F6CB35-9A2D-4E79-B429-87475E81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7800" y="6435695"/>
            <a:ext cx="6324600" cy="327689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Global Webinar on the Impact and Recovery from COVID-19 in the Irrigation and Drainage Sector, Monday, May 18, 2020.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2250" y="562406"/>
            <a:ext cx="638287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2. Water and soil conservation: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Construction of retaining walls (240 ml)using local stones and gabions (600 m3)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800" dirty="0" err="1"/>
              <a:t>Recovery</a:t>
            </a:r>
            <a:r>
              <a:rPr lang="fr-FR" sz="2800" dirty="0"/>
              <a:t> of 2ha of exploitable land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800" dirty="0" err="1"/>
              <a:t>Planting</a:t>
            </a:r>
            <a:r>
              <a:rPr lang="fr-FR" sz="2800" dirty="0"/>
              <a:t> new </a:t>
            </a:r>
            <a:r>
              <a:rPr lang="fr-FR" sz="2800" dirty="0" err="1"/>
              <a:t>figs</a:t>
            </a:r>
            <a:r>
              <a:rPr lang="fr-FR" sz="2800" dirty="0"/>
              <a:t> and </a:t>
            </a:r>
            <a:r>
              <a:rPr lang="fr-FR" sz="2800" dirty="0" err="1"/>
              <a:t>returning</a:t>
            </a:r>
            <a:r>
              <a:rPr lang="fr-FR" sz="2800" dirty="0"/>
              <a:t> to </a:t>
            </a:r>
            <a:r>
              <a:rPr lang="fr-FR" sz="2800" dirty="0" err="1"/>
              <a:t>market</a:t>
            </a:r>
            <a:r>
              <a:rPr lang="fr-FR" sz="2800" dirty="0"/>
              <a:t> </a:t>
            </a:r>
            <a:r>
              <a:rPr lang="fr-FR" sz="2800" dirty="0" err="1"/>
              <a:t>gardening</a:t>
            </a:r>
            <a:endParaRPr lang="fr-FR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Near to 1200 </a:t>
            </a:r>
            <a:r>
              <a:rPr lang="fr-FR" sz="2800" dirty="0" err="1"/>
              <a:t>Working</a:t>
            </a:r>
            <a:r>
              <a:rPr lang="fr-FR" sz="2800" dirty="0"/>
              <a:t> </a:t>
            </a:r>
            <a:r>
              <a:rPr lang="fr-FR" sz="2800" dirty="0" err="1"/>
              <a:t>day</a:t>
            </a:r>
            <a:endParaRPr lang="fr-FR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1 SME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1 </a:t>
            </a:r>
            <a:r>
              <a:rPr lang="fr-FR" sz="2800" dirty="0" err="1"/>
              <a:t>Cooperative</a:t>
            </a:r>
            <a:r>
              <a:rPr lang="fr-FR" sz="2800" dirty="0"/>
              <a:t> (</a:t>
            </a:r>
            <a:r>
              <a:rPr lang="fr-FR" sz="2800" dirty="0" err="1"/>
              <a:t>Community</a:t>
            </a:r>
            <a:r>
              <a:rPr lang="fr-FR" sz="2800" dirty="0"/>
              <a:t> </a:t>
            </a:r>
            <a:r>
              <a:rPr lang="fr-FR" sz="2800" dirty="0" err="1"/>
              <a:t>Contract</a:t>
            </a:r>
            <a:r>
              <a:rPr lang="fr-FR" sz="2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733" y="171349"/>
            <a:ext cx="4051355" cy="302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53" y="3352856"/>
            <a:ext cx="4038735" cy="30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C2AE07-2E5A-4D50-98EF-1A77022ECD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7667" y="-192977"/>
            <a:ext cx="7038907" cy="283978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F6CB35-9A2D-4E79-B429-87475E81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5850" y="6478109"/>
            <a:ext cx="6324600" cy="327689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Global Webinar on the Impact and Recovery from COVID-19 in the Irrigation and Drainage Sector, Monday, May 18, 2020.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1" y="220649"/>
            <a:ext cx="8642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b="1" dirty="0"/>
              <a:t>3. Eco-tourism: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Construction of an eco-tourism tour 1 km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Artisanal unit for processing local agricultural products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20 Rural Women beneficiaries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 SME Contracted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700 Working Day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11" name="Picture 8" descr="L’image contient peut-être : plante, arbre, plein air et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86" y="3260424"/>
            <a:ext cx="3944511" cy="284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450" y="226112"/>
            <a:ext cx="3260921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509832530dd92552e2d3c1cc7aa54263">
  <xsd:schema xmlns:xsd="http://www.w3.org/2001/XMLSchema" xmlns:xs="http://www.w3.org/2001/XMLSchema" xmlns:p="http://schemas.microsoft.com/office/2006/metadata/properties" xmlns:ns3="0c867391-8214-4b58-86b3-de07547409f9" xmlns:ns4="fddef6a8-5936-4909-96e0-2ad7a6b1720b" targetNamespace="http://schemas.microsoft.com/office/2006/metadata/properties" ma:root="true" ma:fieldsID="4563fb69540f56e02aeed28834b88fa9" ns3:_="" ns4:_="">
    <xsd:import namespace="0c867391-8214-4b58-86b3-de07547409f9"/>
    <xsd:import namespace="fddef6a8-5936-4909-96e0-2ad7a6b172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932F06-60D5-4873-B891-4940C264B3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AC4F04-7BA7-42D5-AD72-9D8A666DF34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c867391-8214-4b58-86b3-de07547409f9"/>
    <ds:schemaRef ds:uri="fddef6a8-5936-4909-96e0-2ad7a6b1720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88C7FC-32F6-4DB7-9879-472439670853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6675</TotalTime>
  <Words>849</Words>
  <Application>Microsoft Office PowerPoint</Application>
  <PresentationFormat>Grand écran</PresentationFormat>
  <Paragraphs>83</Paragraphs>
  <Slides>12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MS PGothic</vt:lpstr>
      <vt:lpstr>Andes</vt:lpstr>
      <vt:lpstr>Andes Bold</vt:lpstr>
      <vt:lpstr>Andes ExtraLight</vt:lpstr>
      <vt:lpstr>Arial</vt:lpstr>
      <vt:lpstr>Calibri</vt:lpstr>
      <vt:lpstr>Calibri Light</vt:lpstr>
      <vt:lpstr>Times New Roman</vt:lpstr>
      <vt:lpstr>Wingdings</vt:lpstr>
      <vt:lpstr>Office Theme</vt:lpstr>
      <vt:lpstr>Image bitmap</vt:lpstr>
      <vt:lpstr>Présentation PowerPoint</vt:lpstr>
      <vt:lpstr>Introduction</vt:lpstr>
      <vt:lpstr>Employment-intensive investment approaches</vt:lpstr>
      <vt:lpstr>ILO’s Employment-intensive Investment Program </vt:lpstr>
      <vt:lpstr>ILO’s Employment-intensive Investment programs </vt:lpstr>
      <vt:lpstr>Integrated local development and hydroagricultural water resources project :  Example Hydro-agricultural arrangements at KESRA-Tunisia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Pieter Waalewijn</dc:creator>
  <cp:lastModifiedBy>BL kim</cp:lastModifiedBy>
  <cp:revision>105</cp:revision>
  <dcterms:created xsi:type="dcterms:W3CDTF">2020-01-06T17:38:02Z</dcterms:created>
  <dcterms:modified xsi:type="dcterms:W3CDTF">2020-06-01T19:14:58Z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