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7"/>
  </p:notesMasterIdLst>
  <p:sldIdLst>
    <p:sldId id="303" r:id="rId7"/>
    <p:sldId id="304" r:id="rId8"/>
    <p:sldId id="305" r:id="rId9"/>
    <p:sldId id="309" r:id="rId10"/>
    <p:sldId id="307" r:id="rId11"/>
    <p:sldId id="313" r:id="rId12"/>
    <p:sldId id="314" r:id="rId13"/>
    <p:sldId id="315" r:id="rId14"/>
    <p:sldId id="316" r:id="rId15"/>
    <p:sldId id="311" r:id="rId16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2" autoAdjust="0"/>
    <p:restoredTop sz="91457" autoAdjust="0"/>
  </p:normalViewPr>
  <p:slideViewPr>
    <p:cSldViewPr snapToGrid="0">
      <p:cViewPr varScale="1">
        <p:scale>
          <a:sx n="75" d="100"/>
          <a:sy n="75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46067-7722-4327-BA48-77D2B7F1FC70}" type="doc">
      <dgm:prSet loTypeId="urn:microsoft.com/office/officeart/2011/layout/ConvergingText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08A25-7ABC-4668-97E4-EFC49454AF0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H" sz="2800" dirty="0"/>
            <a:t>MSME </a:t>
          </a:r>
          <a:r>
            <a:rPr lang="fr-CH" sz="2800" dirty="0" err="1"/>
            <a:t>productivity</a:t>
          </a:r>
          <a:r>
            <a:rPr lang="fr-CH" sz="2800" dirty="0"/>
            <a:t> and </a:t>
          </a:r>
          <a:r>
            <a:rPr lang="fr-CH" sz="2800" dirty="0" err="1"/>
            <a:t>decent</a:t>
          </a:r>
          <a:r>
            <a:rPr lang="fr-CH" sz="2800" dirty="0"/>
            <a:t> </a:t>
          </a:r>
          <a:r>
            <a:rPr lang="fr-CH" sz="2800" dirty="0" err="1"/>
            <a:t>work</a:t>
          </a:r>
          <a:endParaRPr lang="en-US" sz="2800" dirty="0"/>
        </a:p>
      </dgm:t>
    </dgm:pt>
    <dgm:pt modelId="{88973BEF-197F-4444-A0DF-45AA75A74B09}" type="parTrans" cxnId="{4169553A-2C65-4E2A-9AE6-20EFB6A960BD}">
      <dgm:prSet/>
      <dgm:spPr/>
      <dgm:t>
        <a:bodyPr/>
        <a:lstStyle/>
        <a:p>
          <a:endParaRPr lang="en-US"/>
        </a:p>
      </dgm:t>
    </dgm:pt>
    <dgm:pt modelId="{06B34FF6-011E-4B2E-9F1D-9FA812B55743}" type="sibTrans" cxnId="{4169553A-2C65-4E2A-9AE6-20EFB6A960BD}">
      <dgm:prSet/>
      <dgm:spPr/>
      <dgm:t>
        <a:bodyPr/>
        <a:lstStyle/>
        <a:p>
          <a:endParaRPr lang="en-US"/>
        </a:p>
      </dgm:t>
    </dgm:pt>
    <dgm:pt modelId="{6C652A74-4981-4CF6-8CD0-65DFEAFE1B3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400" dirty="0">
              <a:solidFill>
                <a:schemeClr val="accent2"/>
              </a:solidFill>
            </a:rPr>
            <a:t>Enabling business environment</a:t>
          </a:r>
          <a:endParaRPr lang="en-US" sz="2400" dirty="0">
            <a:solidFill>
              <a:schemeClr val="accent2"/>
            </a:solidFill>
          </a:endParaRPr>
        </a:p>
      </dgm:t>
    </dgm:pt>
    <dgm:pt modelId="{157AE1AD-3EAF-41BB-80D8-73AF96B61AFC}" type="parTrans" cxnId="{5F62C078-316F-4056-B732-0E79B37A97A6}">
      <dgm:prSet/>
      <dgm:spPr/>
      <dgm:t>
        <a:bodyPr/>
        <a:lstStyle/>
        <a:p>
          <a:endParaRPr lang="en-US"/>
        </a:p>
      </dgm:t>
    </dgm:pt>
    <dgm:pt modelId="{12EF5385-B289-49BC-92CA-B6E6F52E18EA}" type="sibTrans" cxnId="{5F62C078-316F-4056-B732-0E79B37A97A6}">
      <dgm:prSet/>
      <dgm:spPr/>
      <dgm:t>
        <a:bodyPr/>
        <a:lstStyle/>
        <a:p>
          <a:endParaRPr lang="en-US"/>
        </a:p>
      </dgm:t>
    </dgm:pt>
    <dgm:pt modelId="{15ED2ACD-B5C8-4DC9-8D9D-ED802798882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400" b="0" dirty="0">
              <a:solidFill>
                <a:schemeClr val="accent2"/>
              </a:solidFill>
            </a:rPr>
            <a:t>Employment policies with social protection + skills</a:t>
          </a:r>
          <a:endParaRPr lang="en-US" sz="2400" dirty="0">
            <a:solidFill>
              <a:schemeClr val="accent2"/>
            </a:solidFill>
          </a:endParaRPr>
        </a:p>
      </dgm:t>
    </dgm:pt>
    <dgm:pt modelId="{87932602-9261-46E8-B4A1-77890421D357}" type="parTrans" cxnId="{477762F1-B3D7-4ABF-8466-5425C928AD2C}">
      <dgm:prSet/>
      <dgm:spPr/>
      <dgm:t>
        <a:bodyPr/>
        <a:lstStyle/>
        <a:p>
          <a:endParaRPr lang="en-US"/>
        </a:p>
      </dgm:t>
    </dgm:pt>
    <dgm:pt modelId="{795DEF9B-0438-4B0D-A731-FCEEB5A66870}" type="sibTrans" cxnId="{477762F1-B3D7-4ABF-8466-5425C928AD2C}">
      <dgm:prSet/>
      <dgm:spPr/>
      <dgm:t>
        <a:bodyPr/>
        <a:lstStyle/>
        <a:p>
          <a:endParaRPr lang="en-US"/>
        </a:p>
      </dgm:t>
    </dgm:pt>
    <dgm:pt modelId="{DCD71F88-AC83-4AD3-A1AE-FBCB51C529A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dirty="0">
              <a:solidFill>
                <a:schemeClr val="accent2"/>
              </a:solidFill>
            </a:rPr>
            <a:t>Transitions to formality</a:t>
          </a:r>
          <a:endParaRPr lang="en-US" dirty="0">
            <a:solidFill>
              <a:schemeClr val="accent2"/>
            </a:solidFill>
          </a:endParaRPr>
        </a:p>
      </dgm:t>
    </dgm:pt>
    <dgm:pt modelId="{1B365937-81A1-4D9E-9401-9153AAC1AEC8}" type="parTrans" cxnId="{0E819F76-3C1D-4AF7-864C-063CD6FEF68B}">
      <dgm:prSet/>
      <dgm:spPr/>
      <dgm:t>
        <a:bodyPr/>
        <a:lstStyle/>
        <a:p>
          <a:endParaRPr lang="en-US"/>
        </a:p>
      </dgm:t>
    </dgm:pt>
    <dgm:pt modelId="{7C5F4146-A1F7-4168-8410-3E7CC61180DD}" type="sibTrans" cxnId="{0E819F76-3C1D-4AF7-864C-063CD6FEF68B}">
      <dgm:prSet/>
      <dgm:spPr/>
      <dgm:t>
        <a:bodyPr/>
        <a:lstStyle/>
        <a:p>
          <a:endParaRPr lang="en-US"/>
        </a:p>
      </dgm:t>
    </dgm:pt>
    <dgm:pt modelId="{64309D57-AFBE-46CD-A586-A1E50D4E26E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dirty="0">
              <a:solidFill>
                <a:schemeClr val="accent2"/>
              </a:solidFill>
            </a:rPr>
            <a:t>Social dialogue</a:t>
          </a:r>
          <a:endParaRPr lang="en-US" dirty="0">
            <a:solidFill>
              <a:schemeClr val="accent2"/>
            </a:solidFill>
          </a:endParaRPr>
        </a:p>
      </dgm:t>
    </dgm:pt>
    <dgm:pt modelId="{01A2E68D-CD21-462D-B2A1-D642BAA4D2B8}" type="parTrans" cxnId="{2886130B-EB6B-4119-BB44-7EE03ACE23A3}">
      <dgm:prSet/>
      <dgm:spPr/>
      <dgm:t>
        <a:bodyPr/>
        <a:lstStyle/>
        <a:p>
          <a:endParaRPr lang="en-US"/>
        </a:p>
      </dgm:t>
    </dgm:pt>
    <dgm:pt modelId="{7B14FBF0-C228-4F9C-BBD3-3C0AE0EE13C7}" type="sibTrans" cxnId="{2886130B-EB6B-4119-BB44-7EE03ACE23A3}">
      <dgm:prSet/>
      <dgm:spPr/>
      <dgm:t>
        <a:bodyPr/>
        <a:lstStyle/>
        <a:p>
          <a:endParaRPr lang="en-US"/>
        </a:p>
      </dgm:t>
    </dgm:pt>
    <dgm:pt modelId="{09E7B03F-4560-40B6-A9ED-EB6A463309CF}" type="pres">
      <dgm:prSet presAssocID="{A9D46067-7722-4327-BA48-77D2B7F1FC70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5CAB3862-B151-4391-9060-B1DE6872FB34}" type="pres">
      <dgm:prSet presAssocID="{73408A25-7ABC-4668-97E4-EFC49454AF00}" presName="composite" presStyleCnt="0"/>
      <dgm:spPr/>
    </dgm:pt>
    <dgm:pt modelId="{49A680A8-AA15-4E44-B0E3-5578F002880E}" type="pres">
      <dgm:prSet presAssocID="{73408A25-7ABC-4668-97E4-EFC49454AF00}" presName="ParentAccent1" presStyleLbl="alignNode1" presStyleIdx="0" presStyleCnt="42" custLinFactNeighborX="15577"/>
      <dgm:spPr>
        <a:solidFill>
          <a:schemeClr val="accent3">
            <a:lumMod val="60000"/>
            <a:lumOff val="40000"/>
          </a:schemeClr>
        </a:solidFill>
      </dgm:spPr>
    </dgm:pt>
    <dgm:pt modelId="{9554059A-87CA-4D1F-B801-2AE163328AF7}" type="pres">
      <dgm:prSet presAssocID="{73408A25-7ABC-4668-97E4-EFC49454AF00}" presName="ParentAccent2" presStyleLbl="alignNode1" presStyleIdx="1" presStyleCnt="42" custLinFactNeighborX="15577"/>
      <dgm:spPr>
        <a:solidFill>
          <a:schemeClr val="accent3">
            <a:lumMod val="60000"/>
            <a:lumOff val="40000"/>
          </a:schemeClr>
        </a:solidFill>
      </dgm:spPr>
    </dgm:pt>
    <dgm:pt modelId="{7BE1B465-5129-4744-8840-D1E54EF9FC8C}" type="pres">
      <dgm:prSet presAssocID="{73408A25-7ABC-4668-97E4-EFC49454AF00}" presName="ParentAccent3" presStyleLbl="alignNode1" presStyleIdx="2" presStyleCnt="42" custLinFactNeighborX="15577"/>
      <dgm:spPr>
        <a:solidFill>
          <a:schemeClr val="accent3">
            <a:lumMod val="60000"/>
            <a:lumOff val="40000"/>
          </a:schemeClr>
        </a:solidFill>
      </dgm:spPr>
    </dgm:pt>
    <dgm:pt modelId="{6C4E8E0D-0B00-4E62-A86F-3D44ECB46387}" type="pres">
      <dgm:prSet presAssocID="{73408A25-7ABC-4668-97E4-EFC49454AF00}" presName="ParentAccent4" presStyleLbl="alignNode1" presStyleIdx="3" presStyleCnt="42" custLinFactNeighborX="15577"/>
      <dgm:spPr>
        <a:solidFill>
          <a:schemeClr val="accent3">
            <a:lumMod val="60000"/>
            <a:lumOff val="40000"/>
          </a:schemeClr>
        </a:solidFill>
      </dgm:spPr>
    </dgm:pt>
    <dgm:pt modelId="{740C28B7-4A4B-4336-B2A9-2B4DE396E9B7}" type="pres">
      <dgm:prSet presAssocID="{73408A25-7ABC-4668-97E4-EFC49454AF00}" presName="ParentAccent5" presStyleLbl="alignNode1" presStyleIdx="4" presStyleCnt="42" custLinFactNeighborX="15577"/>
      <dgm:spPr>
        <a:solidFill>
          <a:schemeClr val="accent3">
            <a:lumMod val="60000"/>
            <a:lumOff val="40000"/>
          </a:schemeClr>
        </a:solidFill>
      </dgm:spPr>
    </dgm:pt>
    <dgm:pt modelId="{565B6479-C4B6-4B1E-A385-33E1A7AF0D5F}" type="pres">
      <dgm:prSet presAssocID="{73408A25-7ABC-4668-97E4-EFC49454AF00}" presName="ParentAccent6" presStyleLbl="alignNode1" presStyleIdx="5" presStyleCnt="42" custLinFactNeighborX="7789"/>
      <dgm:spPr>
        <a:solidFill>
          <a:schemeClr val="accent3">
            <a:lumMod val="60000"/>
            <a:lumOff val="40000"/>
          </a:schemeClr>
        </a:solidFill>
      </dgm:spPr>
    </dgm:pt>
    <dgm:pt modelId="{263EC0A0-F5EB-495B-A786-B73267521CEF}" type="pres">
      <dgm:prSet presAssocID="{73408A25-7ABC-4668-97E4-EFC49454AF00}" presName="ParentAccent7" presStyleLbl="alignNode1" presStyleIdx="6" presStyleCnt="42"/>
      <dgm:spPr>
        <a:solidFill>
          <a:schemeClr val="accent3">
            <a:lumMod val="60000"/>
            <a:lumOff val="40000"/>
          </a:schemeClr>
        </a:solidFill>
      </dgm:spPr>
    </dgm:pt>
    <dgm:pt modelId="{27FA6F0E-5545-451A-AFDD-F3D3785EE119}" type="pres">
      <dgm:prSet presAssocID="{73408A25-7ABC-4668-97E4-EFC49454AF00}" presName="ParentAccent8" presStyleLbl="alignNode1" presStyleIdx="7" presStyleCnt="42" custLinFactNeighborX="15577"/>
      <dgm:spPr>
        <a:solidFill>
          <a:schemeClr val="accent3">
            <a:lumMod val="60000"/>
            <a:lumOff val="40000"/>
          </a:schemeClr>
        </a:solidFill>
      </dgm:spPr>
    </dgm:pt>
    <dgm:pt modelId="{F89AED84-AD25-43A5-AEE8-6FB159D08CCB}" type="pres">
      <dgm:prSet presAssocID="{73408A25-7ABC-4668-97E4-EFC49454AF00}" presName="ParentAccent9" presStyleLbl="alignNode1" presStyleIdx="8" presStyleCnt="42"/>
      <dgm:spPr>
        <a:solidFill>
          <a:schemeClr val="accent3">
            <a:lumMod val="60000"/>
            <a:lumOff val="40000"/>
          </a:schemeClr>
        </a:solidFill>
      </dgm:spPr>
    </dgm:pt>
    <dgm:pt modelId="{D002CA33-3160-47F1-BC58-C9FE855C6EC8}" type="pres">
      <dgm:prSet presAssocID="{73408A25-7ABC-4668-97E4-EFC49454AF00}" presName="ParentAccent10" presStyleLbl="alignNode1" presStyleIdx="9" presStyleCnt="42" custLinFactNeighborX="15577"/>
      <dgm:spPr>
        <a:solidFill>
          <a:schemeClr val="accent3">
            <a:lumMod val="60000"/>
            <a:lumOff val="40000"/>
          </a:schemeClr>
        </a:solidFill>
      </dgm:spPr>
    </dgm:pt>
    <dgm:pt modelId="{D8F7CAC1-EDBF-48B3-97CF-0EAA8F0DC667}" type="pres">
      <dgm:prSet presAssocID="{73408A25-7ABC-4668-97E4-EFC49454AF00}" presName="Parent" presStyleLbl="alignNode1" presStyleIdx="10" presStyleCnt="42" custScaleX="110903" custScaleY="103502">
        <dgm:presLayoutVars>
          <dgm:chMax val="5"/>
          <dgm:chPref val="3"/>
          <dgm:bulletEnabled val="1"/>
        </dgm:presLayoutVars>
      </dgm:prSet>
      <dgm:spPr/>
    </dgm:pt>
    <dgm:pt modelId="{980CD7F0-EA88-4896-A572-5B16358B919B}" type="pres">
      <dgm:prSet presAssocID="{6C652A74-4981-4CF6-8CD0-65DFEAFE1B38}" presName="Child1Accent1" presStyleLbl="alignNode1" presStyleIdx="11" presStyleCnt="42"/>
      <dgm:spPr>
        <a:solidFill>
          <a:schemeClr val="accent3">
            <a:lumMod val="60000"/>
            <a:lumOff val="40000"/>
          </a:schemeClr>
        </a:solidFill>
      </dgm:spPr>
    </dgm:pt>
    <dgm:pt modelId="{33484B48-AB9A-41F1-B0A4-AB1EE24912E0}" type="pres">
      <dgm:prSet presAssocID="{6C652A74-4981-4CF6-8CD0-65DFEAFE1B38}" presName="Child1Accent2" presStyleLbl="alignNode1" presStyleIdx="12" presStyleCnt="42"/>
      <dgm:spPr>
        <a:solidFill>
          <a:schemeClr val="accent3">
            <a:lumMod val="60000"/>
            <a:lumOff val="40000"/>
          </a:schemeClr>
        </a:solidFill>
      </dgm:spPr>
    </dgm:pt>
    <dgm:pt modelId="{16801F28-7FBF-4F19-8F5A-875A21723D6A}" type="pres">
      <dgm:prSet presAssocID="{6C652A74-4981-4CF6-8CD0-65DFEAFE1B38}" presName="Child1Accent3" presStyleLbl="alignNode1" presStyleIdx="13" presStyleCnt="42"/>
      <dgm:spPr>
        <a:solidFill>
          <a:schemeClr val="accent3">
            <a:lumMod val="60000"/>
            <a:lumOff val="40000"/>
          </a:schemeClr>
        </a:solidFill>
      </dgm:spPr>
    </dgm:pt>
    <dgm:pt modelId="{8C5247BE-CB86-4BCD-BF62-B234084A2C91}" type="pres">
      <dgm:prSet presAssocID="{6C652A74-4981-4CF6-8CD0-65DFEAFE1B38}" presName="Child1Accent4" presStyleLbl="alignNode1" presStyleIdx="14" presStyleCnt="42"/>
      <dgm:spPr>
        <a:solidFill>
          <a:schemeClr val="accent3">
            <a:lumMod val="60000"/>
            <a:lumOff val="40000"/>
          </a:schemeClr>
        </a:solidFill>
      </dgm:spPr>
    </dgm:pt>
    <dgm:pt modelId="{E801791A-D90C-4871-8E0F-BD23A8B32D69}" type="pres">
      <dgm:prSet presAssocID="{6C652A74-4981-4CF6-8CD0-65DFEAFE1B38}" presName="Child1Accent5" presStyleLbl="alignNode1" presStyleIdx="15" presStyleCnt="42"/>
      <dgm:spPr>
        <a:solidFill>
          <a:schemeClr val="accent3">
            <a:lumMod val="60000"/>
            <a:lumOff val="40000"/>
          </a:schemeClr>
        </a:solidFill>
      </dgm:spPr>
    </dgm:pt>
    <dgm:pt modelId="{11CB07BF-2429-4541-B70F-BB8039215B23}" type="pres">
      <dgm:prSet presAssocID="{6C652A74-4981-4CF6-8CD0-65DFEAFE1B38}" presName="Child1Accent6" presStyleLbl="alignNode1" presStyleIdx="16" presStyleCnt="42"/>
      <dgm:spPr>
        <a:solidFill>
          <a:schemeClr val="accent3">
            <a:lumMod val="60000"/>
            <a:lumOff val="40000"/>
          </a:schemeClr>
        </a:solidFill>
      </dgm:spPr>
    </dgm:pt>
    <dgm:pt modelId="{711C6FF5-453B-4295-831A-3883C231E7C1}" type="pres">
      <dgm:prSet presAssocID="{6C652A74-4981-4CF6-8CD0-65DFEAFE1B38}" presName="Child1Accent7" presStyleLbl="alignNode1" presStyleIdx="17" presStyleCnt="42"/>
      <dgm:spPr>
        <a:solidFill>
          <a:schemeClr val="accent3">
            <a:lumMod val="60000"/>
            <a:lumOff val="40000"/>
          </a:schemeClr>
        </a:solidFill>
      </dgm:spPr>
    </dgm:pt>
    <dgm:pt modelId="{0917E009-69FA-4D32-B3D4-6ECCF1808638}" type="pres">
      <dgm:prSet presAssocID="{6C652A74-4981-4CF6-8CD0-65DFEAFE1B38}" presName="Child1Accent8" presStyleLbl="alignNode1" presStyleIdx="18" presStyleCnt="42"/>
      <dgm:spPr>
        <a:solidFill>
          <a:schemeClr val="accent3">
            <a:lumMod val="60000"/>
            <a:lumOff val="40000"/>
          </a:schemeClr>
        </a:solidFill>
      </dgm:spPr>
    </dgm:pt>
    <dgm:pt modelId="{B9973FD9-92FE-4747-9302-3C3E7CDF3C7B}" type="pres">
      <dgm:prSet presAssocID="{6C652A74-4981-4CF6-8CD0-65DFEAFE1B38}" presName="Child1Accent9" presStyleLbl="alignNode1" presStyleIdx="19" presStyleCnt="42"/>
      <dgm:spPr/>
    </dgm:pt>
    <dgm:pt modelId="{61CD083D-1306-4E5B-AE4C-1D73924F73ED}" type="pres">
      <dgm:prSet presAssocID="{6C652A74-4981-4CF6-8CD0-65DFEAFE1B38}" presName="Child1" presStyleLbl="revTx" presStyleIdx="0" presStyleCnt="4" custScaleX="157618" custLinFactNeighborX="2756" custLinFactNeighborY="-5931">
        <dgm:presLayoutVars>
          <dgm:chMax/>
          <dgm:chPref val="0"/>
          <dgm:bulletEnabled val="1"/>
        </dgm:presLayoutVars>
      </dgm:prSet>
      <dgm:spPr/>
    </dgm:pt>
    <dgm:pt modelId="{25682341-5E20-49F9-951D-E21F61E4676E}" type="pres">
      <dgm:prSet presAssocID="{15ED2ACD-B5C8-4DC9-8D9D-ED802798882A}" presName="Child2Accent1" presStyleLbl="alignNode1" presStyleIdx="20" presStyleCnt="42"/>
      <dgm:spPr>
        <a:solidFill>
          <a:schemeClr val="accent3">
            <a:lumMod val="60000"/>
            <a:lumOff val="40000"/>
          </a:schemeClr>
        </a:solidFill>
      </dgm:spPr>
    </dgm:pt>
    <dgm:pt modelId="{A21C1900-162D-41A2-8123-E2F6CF4307BC}" type="pres">
      <dgm:prSet presAssocID="{15ED2ACD-B5C8-4DC9-8D9D-ED802798882A}" presName="Child2Accent2" presStyleLbl="alignNode1" presStyleIdx="21" presStyleCnt="42"/>
      <dgm:spPr>
        <a:solidFill>
          <a:schemeClr val="accent3">
            <a:lumMod val="60000"/>
            <a:lumOff val="40000"/>
          </a:schemeClr>
        </a:solidFill>
      </dgm:spPr>
    </dgm:pt>
    <dgm:pt modelId="{91B93104-C0F7-4830-9931-A702B176EDDB}" type="pres">
      <dgm:prSet presAssocID="{15ED2ACD-B5C8-4DC9-8D9D-ED802798882A}" presName="Child2Accent3" presStyleLbl="alignNode1" presStyleIdx="22" presStyleCnt="42"/>
      <dgm:spPr>
        <a:solidFill>
          <a:schemeClr val="accent3">
            <a:lumMod val="60000"/>
            <a:lumOff val="40000"/>
          </a:schemeClr>
        </a:solidFill>
      </dgm:spPr>
    </dgm:pt>
    <dgm:pt modelId="{C8F1959B-1D9C-49B4-B7CD-C7081400151D}" type="pres">
      <dgm:prSet presAssocID="{15ED2ACD-B5C8-4DC9-8D9D-ED802798882A}" presName="Child2Accent4" presStyleLbl="alignNode1" presStyleIdx="23" presStyleCnt="42"/>
      <dgm:spPr>
        <a:solidFill>
          <a:schemeClr val="accent3">
            <a:lumMod val="60000"/>
            <a:lumOff val="40000"/>
          </a:schemeClr>
        </a:solidFill>
      </dgm:spPr>
    </dgm:pt>
    <dgm:pt modelId="{08212328-3413-4D33-96BB-28F0D408711D}" type="pres">
      <dgm:prSet presAssocID="{15ED2ACD-B5C8-4DC9-8D9D-ED802798882A}" presName="Child2Accent5" presStyleLbl="alignNode1" presStyleIdx="24" presStyleCnt="42"/>
      <dgm:spPr>
        <a:solidFill>
          <a:schemeClr val="accent3">
            <a:lumMod val="60000"/>
            <a:lumOff val="40000"/>
          </a:schemeClr>
        </a:solidFill>
      </dgm:spPr>
    </dgm:pt>
    <dgm:pt modelId="{7AC66CFA-A643-4542-B519-FC85B8B00E5D}" type="pres">
      <dgm:prSet presAssocID="{15ED2ACD-B5C8-4DC9-8D9D-ED802798882A}" presName="Child2Accent6" presStyleLbl="alignNode1" presStyleIdx="25" presStyleCnt="42"/>
      <dgm:spPr>
        <a:solidFill>
          <a:schemeClr val="accent3">
            <a:lumMod val="60000"/>
            <a:lumOff val="40000"/>
          </a:schemeClr>
        </a:solidFill>
      </dgm:spPr>
    </dgm:pt>
    <dgm:pt modelId="{AC9D22CF-B9B7-4AF2-8DF1-A3E39BFB15FB}" type="pres">
      <dgm:prSet presAssocID="{15ED2ACD-B5C8-4DC9-8D9D-ED802798882A}" presName="Child2Accent7" presStyleLbl="alignNode1" presStyleIdx="26" presStyleCnt="42"/>
      <dgm:spPr>
        <a:solidFill>
          <a:schemeClr val="accent3">
            <a:lumMod val="60000"/>
            <a:lumOff val="40000"/>
          </a:schemeClr>
        </a:solidFill>
      </dgm:spPr>
    </dgm:pt>
    <dgm:pt modelId="{46471844-8789-49C0-AE88-6814646C19FE}" type="pres">
      <dgm:prSet presAssocID="{15ED2ACD-B5C8-4DC9-8D9D-ED802798882A}" presName="Child2" presStyleLbl="revTx" presStyleIdx="1" presStyleCnt="4" custScaleX="150832" custLinFactNeighborX="143" custLinFactNeighborY="-3361">
        <dgm:presLayoutVars>
          <dgm:chMax/>
          <dgm:chPref val="0"/>
          <dgm:bulletEnabled val="1"/>
        </dgm:presLayoutVars>
      </dgm:prSet>
      <dgm:spPr/>
    </dgm:pt>
    <dgm:pt modelId="{6189669F-12E5-451F-91F0-182FF5784030}" type="pres">
      <dgm:prSet presAssocID="{DCD71F88-AC83-4AD3-A1AE-FBCB51C529A2}" presName="Child3Accent1" presStyleLbl="alignNode1" presStyleIdx="27" presStyleCnt="42"/>
      <dgm:spPr>
        <a:solidFill>
          <a:schemeClr val="accent3">
            <a:lumMod val="60000"/>
            <a:lumOff val="40000"/>
          </a:schemeClr>
        </a:solidFill>
      </dgm:spPr>
    </dgm:pt>
    <dgm:pt modelId="{2A36368D-9303-48C1-8775-270848047591}" type="pres">
      <dgm:prSet presAssocID="{DCD71F88-AC83-4AD3-A1AE-FBCB51C529A2}" presName="Child3Accent2" presStyleLbl="alignNode1" presStyleIdx="28" presStyleCnt="42"/>
      <dgm:spPr>
        <a:solidFill>
          <a:schemeClr val="accent3">
            <a:lumMod val="60000"/>
            <a:lumOff val="40000"/>
          </a:schemeClr>
        </a:solidFill>
      </dgm:spPr>
    </dgm:pt>
    <dgm:pt modelId="{A14E5221-B158-486A-B7E6-355776603167}" type="pres">
      <dgm:prSet presAssocID="{DCD71F88-AC83-4AD3-A1AE-FBCB51C529A2}" presName="Child3Accent3" presStyleLbl="alignNode1" presStyleIdx="29" presStyleCnt="42"/>
      <dgm:spPr>
        <a:solidFill>
          <a:schemeClr val="accent3">
            <a:lumMod val="60000"/>
            <a:lumOff val="40000"/>
          </a:schemeClr>
        </a:solidFill>
      </dgm:spPr>
    </dgm:pt>
    <dgm:pt modelId="{5038281B-CBCE-415C-90A6-3C96E4B8BBC0}" type="pres">
      <dgm:prSet presAssocID="{DCD71F88-AC83-4AD3-A1AE-FBCB51C529A2}" presName="Child3Accent4" presStyleLbl="alignNode1" presStyleIdx="30" presStyleCnt="42"/>
      <dgm:spPr>
        <a:solidFill>
          <a:schemeClr val="accent3">
            <a:lumMod val="60000"/>
            <a:lumOff val="40000"/>
          </a:schemeClr>
        </a:solidFill>
      </dgm:spPr>
    </dgm:pt>
    <dgm:pt modelId="{4F60E2C3-F020-45FD-AC1F-44C2087D8750}" type="pres">
      <dgm:prSet presAssocID="{DCD71F88-AC83-4AD3-A1AE-FBCB51C529A2}" presName="Child3Accent5" presStyleLbl="alignNode1" presStyleIdx="31" presStyleCnt="42"/>
      <dgm:spPr>
        <a:solidFill>
          <a:schemeClr val="accent3">
            <a:lumMod val="60000"/>
            <a:lumOff val="40000"/>
          </a:schemeClr>
        </a:solidFill>
      </dgm:spPr>
    </dgm:pt>
    <dgm:pt modelId="{474A83AE-1338-4B8B-BD86-C42728F18BA8}" type="pres">
      <dgm:prSet presAssocID="{DCD71F88-AC83-4AD3-A1AE-FBCB51C529A2}" presName="Child3Accent6" presStyleLbl="alignNode1" presStyleIdx="32" presStyleCnt="42"/>
      <dgm:spPr>
        <a:solidFill>
          <a:schemeClr val="accent3">
            <a:lumMod val="60000"/>
            <a:lumOff val="40000"/>
          </a:schemeClr>
        </a:solidFill>
      </dgm:spPr>
    </dgm:pt>
    <dgm:pt modelId="{BB734796-C81E-451D-B385-0A77484CC8CA}" type="pres">
      <dgm:prSet presAssocID="{DCD71F88-AC83-4AD3-A1AE-FBCB51C529A2}" presName="Child3Accent7" presStyleLbl="alignNode1" presStyleIdx="33" presStyleCnt="42"/>
      <dgm:spPr>
        <a:solidFill>
          <a:schemeClr val="accent3">
            <a:lumMod val="60000"/>
            <a:lumOff val="40000"/>
          </a:schemeClr>
        </a:solidFill>
      </dgm:spPr>
    </dgm:pt>
    <dgm:pt modelId="{520950DB-9023-420D-9043-BE545314A9D4}" type="pres">
      <dgm:prSet presAssocID="{DCD71F88-AC83-4AD3-A1AE-FBCB51C529A2}" presName="Child3" presStyleLbl="revTx" presStyleIdx="2" presStyleCnt="4" custScaleX="130590" custLinFactNeighborX="-9978" custLinFactNeighborY="-12447">
        <dgm:presLayoutVars>
          <dgm:chMax/>
          <dgm:chPref val="0"/>
          <dgm:bulletEnabled val="1"/>
        </dgm:presLayoutVars>
      </dgm:prSet>
      <dgm:spPr/>
    </dgm:pt>
    <dgm:pt modelId="{D8F8631A-905E-4D4D-8D45-BB68BE1B3EEC}" type="pres">
      <dgm:prSet presAssocID="{64309D57-AFBE-46CD-A586-A1E50D4E26EF}" presName="Child4Accent1" presStyleLbl="alignNode1" presStyleIdx="34" presStyleCnt="42"/>
      <dgm:spPr>
        <a:solidFill>
          <a:schemeClr val="accent3">
            <a:lumMod val="60000"/>
            <a:lumOff val="40000"/>
          </a:schemeClr>
        </a:solidFill>
      </dgm:spPr>
    </dgm:pt>
    <dgm:pt modelId="{BD5BAEBD-773A-45AD-A3BD-4257967B6CE4}" type="pres">
      <dgm:prSet presAssocID="{64309D57-AFBE-46CD-A586-A1E50D4E26EF}" presName="Child4Accent2" presStyleLbl="alignNode1" presStyleIdx="35" presStyleCnt="42"/>
      <dgm:spPr>
        <a:solidFill>
          <a:schemeClr val="accent3">
            <a:lumMod val="60000"/>
            <a:lumOff val="40000"/>
          </a:schemeClr>
        </a:solidFill>
      </dgm:spPr>
    </dgm:pt>
    <dgm:pt modelId="{6F5B8B8F-2827-4787-ABD6-60D8A11B806E}" type="pres">
      <dgm:prSet presAssocID="{64309D57-AFBE-46CD-A586-A1E50D4E26EF}" presName="Child4Accent3" presStyleLbl="alignNode1" presStyleIdx="36" presStyleCnt="42"/>
      <dgm:spPr>
        <a:solidFill>
          <a:schemeClr val="accent3">
            <a:lumMod val="60000"/>
            <a:lumOff val="40000"/>
          </a:schemeClr>
        </a:solidFill>
      </dgm:spPr>
    </dgm:pt>
    <dgm:pt modelId="{BC4D61AE-24C8-4242-B76F-3E965DC82735}" type="pres">
      <dgm:prSet presAssocID="{64309D57-AFBE-46CD-A586-A1E50D4E26EF}" presName="Child4Accent4" presStyleLbl="alignNode1" presStyleIdx="37" presStyleCnt="42"/>
      <dgm:spPr>
        <a:solidFill>
          <a:schemeClr val="accent3">
            <a:lumMod val="60000"/>
            <a:lumOff val="40000"/>
          </a:schemeClr>
        </a:solidFill>
      </dgm:spPr>
    </dgm:pt>
    <dgm:pt modelId="{E3A84129-8FC0-4A5A-B900-ABE0B85CDDE0}" type="pres">
      <dgm:prSet presAssocID="{64309D57-AFBE-46CD-A586-A1E50D4E26EF}" presName="Child4Accent5" presStyleLbl="alignNode1" presStyleIdx="38" presStyleCnt="42"/>
      <dgm:spPr>
        <a:solidFill>
          <a:schemeClr val="accent3">
            <a:lumMod val="60000"/>
            <a:lumOff val="40000"/>
          </a:schemeClr>
        </a:solidFill>
      </dgm:spPr>
    </dgm:pt>
    <dgm:pt modelId="{B515953C-A01B-42A7-A2A8-8E2887B21DAD}" type="pres">
      <dgm:prSet presAssocID="{64309D57-AFBE-46CD-A586-A1E50D4E26EF}" presName="Child4Accent6" presStyleLbl="alignNode1" presStyleIdx="39" presStyleCnt="42"/>
      <dgm:spPr>
        <a:solidFill>
          <a:schemeClr val="accent3">
            <a:lumMod val="60000"/>
            <a:lumOff val="40000"/>
          </a:schemeClr>
        </a:solidFill>
      </dgm:spPr>
    </dgm:pt>
    <dgm:pt modelId="{1C7B93B1-A382-4643-BDFA-60F23C199C76}" type="pres">
      <dgm:prSet presAssocID="{64309D57-AFBE-46CD-A586-A1E50D4E26EF}" presName="Child4Accent7" presStyleLbl="alignNode1" presStyleIdx="40" presStyleCnt="42"/>
      <dgm:spPr>
        <a:solidFill>
          <a:schemeClr val="accent3">
            <a:lumMod val="60000"/>
            <a:lumOff val="40000"/>
          </a:schemeClr>
        </a:solidFill>
      </dgm:spPr>
    </dgm:pt>
    <dgm:pt modelId="{86815D51-041F-4D93-9722-0E5FD2EE1132}" type="pres">
      <dgm:prSet presAssocID="{64309D57-AFBE-46CD-A586-A1E50D4E26EF}" presName="Child4Accent8" presStyleLbl="alignNode1" presStyleIdx="41" presStyleCnt="42" custLinFactNeighborX="1"/>
      <dgm:spPr>
        <a:solidFill>
          <a:schemeClr val="accent3">
            <a:lumMod val="60000"/>
            <a:lumOff val="40000"/>
          </a:schemeClr>
        </a:solidFill>
      </dgm:spPr>
    </dgm:pt>
    <dgm:pt modelId="{4B3D5C5A-BDAE-4E6C-8D92-A1E0A22EE993}" type="pres">
      <dgm:prSet presAssocID="{64309D57-AFBE-46CD-A586-A1E50D4E26EF}" presName="Child4" presStyleLbl="revTx" presStyleIdx="3" presStyleCnt="4" custScaleX="165913" custLinFactNeighborX="6904" custLinFactNeighborY="-15707">
        <dgm:presLayoutVars>
          <dgm:chMax/>
          <dgm:chPref val="0"/>
          <dgm:bulletEnabled val="1"/>
        </dgm:presLayoutVars>
      </dgm:prSet>
      <dgm:spPr/>
    </dgm:pt>
  </dgm:ptLst>
  <dgm:cxnLst>
    <dgm:cxn modelId="{2886130B-EB6B-4119-BB44-7EE03ACE23A3}" srcId="{73408A25-7ABC-4668-97E4-EFC49454AF00}" destId="{64309D57-AFBE-46CD-A586-A1E50D4E26EF}" srcOrd="3" destOrd="0" parTransId="{01A2E68D-CD21-462D-B2A1-D642BAA4D2B8}" sibTransId="{7B14FBF0-C228-4F9C-BBD3-3C0AE0EE13C7}"/>
    <dgm:cxn modelId="{B835610D-6B6A-42F0-970C-47007AF21725}" type="presOf" srcId="{DCD71F88-AC83-4AD3-A1AE-FBCB51C529A2}" destId="{520950DB-9023-420D-9043-BE545314A9D4}" srcOrd="0" destOrd="0" presId="urn:microsoft.com/office/officeart/2011/layout/ConvergingText"/>
    <dgm:cxn modelId="{4169553A-2C65-4E2A-9AE6-20EFB6A960BD}" srcId="{A9D46067-7722-4327-BA48-77D2B7F1FC70}" destId="{73408A25-7ABC-4668-97E4-EFC49454AF00}" srcOrd="0" destOrd="0" parTransId="{88973BEF-197F-4444-A0DF-45AA75A74B09}" sibTransId="{06B34FF6-011E-4B2E-9F1D-9FA812B55743}"/>
    <dgm:cxn modelId="{B0DF5247-0EE4-4202-AEDB-542EB6E73AFB}" type="presOf" srcId="{6C652A74-4981-4CF6-8CD0-65DFEAFE1B38}" destId="{61CD083D-1306-4E5B-AE4C-1D73924F73ED}" srcOrd="0" destOrd="0" presId="urn:microsoft.com/office/officeart/2011/layout/ConvergingText"/>
    <dgm:cxn modelId="{0E819F76-3C1D-4AF7-864C-063CD6FEF68B}" srcId="{73408A25-7ABC-4668-97E4-EFC49454AF00}" destId="{DCD71F88-AC83-4AD3-A1AE-FBCB51C529A2}" srcOrd="2" destOrd="0" parTransId="{1B365937-81A1-4D9E-9401-9153AAC1AEC8}" sibTransId="{7C5F4146-A1F7-4168-8410-3E7CC61180DD}"/>
    <dgm:cxn modelId="{003E4C58-3E7E-4180-85B7-6DB08A3CAF04}" type="presOf" srcId="{64309D57-AFBE-46CD-A586-A1E50D4E26EF}" destId="{4B3D5C5A-BDAE-4E6C-8D92-A1E0A22EE993}" srcOrd="0" destOrd="0" presId="urn:microsoft.com/office/officeart/2011/layout/ConvergingText"/>
    <dgm:cxn modelId="{5F62C078-316F-4056-B732-0E79B37A97A6}" srcId="{73408A25-7ABC-4668-97E4-EFC49454AF00}" destId="{6C652A74-4981-4CF6-8CD0-65DFEAFE1B38}" srcOrd="0" destOrd="0" parTransId="{157AE1AD-3EAF-41BB-80D8-73AF96B61AFC}" sibTransId="{12EF5385-B289-49BC-92CA-B6E6F52E18EA}"/>
    <dgm:cxn modelId="{4117FF59-0057-4ADA-BB7F-C4EDE7211B5B}" type="presOf" srcId="{A9D46067-7722-4327-BA48-77D2B7F1FC70}" destId="{09E7B03F-4560-40B6-A9ED-EB6A463309CF}" srcOrd="0" destOrd="0" presId="urn:microsoft.com/office/officeart/2011/layout/ConvergingText"/>
    <dgm:cxn modelId="{30C59DE8-A53E-4B87-863D-D883ABC8AB4E}" type="presOf" srcId="{15ED2ACD-B5C8-4DC9-8D9D-ED802798882A}" destId="{46471844-8789-49C0-AE88-6814646C19FE}" srcOrd="0" destOrd="0" presId="urn:microsoft.com/office/officeart/2011/layout/ConvergingText"/>
    <dgm:cxn modelId="{477762F1-B3D7-4ABF-8466-5425C928AD2C}" srcId="{73408A25-7ABC-4668-97E4-EFC49454AF00}" destId="{15ED2ACD-B5C8-4DC9-8D9D-ED802798882A}" srcOrd="1" destOrd="0" parTransId="{87932602-9261-46E8-B4A1-77890421D357}" sibTransId="{795DEF9B-0438-4B0D-A731-FCEEB5A66870}"/>
    <dgm:cxn modelId="{88410CF4-C977-4E1C-8C53-EC826907D054}" type="presOf" srcId="{73408A25-7ABC-4668-97E4-EFC49454AF00}" destId="{D8F7CAC1-EDBF-48B3-97CF-0EAA8F0DC667}" srcOrd="0" destOrd="0" presId="urn:microsoft.com/office/officeart/2011/layout/ConvergingText"/>
    <dgm:cxn modelId="{B951966C-6576-4514-A5B4-225E97A715C6}" type="presParOf" srcId="{09E7B03F-4560-40B6-A9ED-EB6A463309CF}" destId="{5CAB3862-B151-4391-9060-B1DE6872FB34}" srcOrd="0" destOrd="0" presId="urn:microsoft.com/office/officeart/2011/layout/ConvergingText"/>
    <dgm:cxn modelId="{128B0E25-C095-4F67-980F-6F8D997BE8E2}" type="presParOf" srcId="{5CAB3862-B151-4391-9060-B1DE6872FB34}" destId="{49A680A8-AA15-4E44-B0E3-5578F002880E}" srcOrd="0" destOrd="0" presId="urn:microsoft.com/office/officeart/2011/layout/ConvergingText"/>
    <dgm:cxn modelId="{2A5769AE-6D13-4A6B-AC0B-E0FD0AB74925}" type="presParOf" srcId="{5CAB3862-B151-4391-9060-B1DE6872FB34}" destId="{9554059A-87CA-4D1F-B801-2AE163328AF7}" srcOrd="1" destOrd="0" presId="urn:microsoft.com/office/officeart/2011/layout/ConvergingText"/>
    <dgm:cxn modelId="{5BAF8F22-67C5-453F-8CB8-FD5E4D0FEA17}" type="presParOf" srcId="{5CAB3862-B151-4391-9060-B1DE6872FB34}" destId="{7BE1B465-5129-4744-8840-D1E54EF9FC8C}" srcOrd="2" destOrd="0" presId="urn:microsoft.com/office/officeart/2011/layout/ConvergingText"/>
    <dgm:cxn modelId="{95D75023-C8FB-48C2-A1A0-6D80BF127CEF}" type="presParOf" srcId="{5CAB3862-B151-4391-9060-B1DE6872FB34}" destId="{6C4E8E0D-0B00-4E62-A86F-3D44ECB46387}" srcOrd="3" destOrd="0" presId="urn:microsoft.com/office/officeart/2011/layout/ConvergingText"/>
    <dgm:cxn modelId="{F1A4A279-504A-4D89-A413-F1A962DE5A07}" type="presParOf" srcId="{5CAB3862-B151-4391-9060-B1DE6872FB34}" destId="{740C28B7-4A4B-4336-B2A9-2B4DE396E9B7}" srcOrd="4" destOrd="0" presId="urn:microsoft.com/office/officeart/2011/layout/ConvergingText"/>
    <dgm:cxn modelId="{910F9D4F-3190-4646-8E20-5D6007AF08CE}" type="presParOf" srcId="{5CAB3862-B151-4391-9060-B1DE6872FB34}" destId="{565B6479-C4B6-4B1E-A385-33E1A7AF0D5F}" srcOrd="5" destOrd="0" presId="urn:microsoft.com/office/officeart/2011/layout/ConvergingText"/>
    <dgm:cxn modelId="{2B4BFA94-212C-47ED-A6D7-4A718DFBB7D9}" type="presParOf" srcId="{5CAB3862-B151-4391-9060-B1DE6872FB34}" destId="{263EC0A0-F5EB-495B-A786-B73267521CEF}" srcOrd="6" destOrd="0" presId="urn:microsoft.com/office/officeart/2011/layout/ConvergingText"/>
    <dgm:cxn modelId="{FD9AE277-70D1-4294-883A-D50F5848C757}" type="presParOf" srcId="{5CAB3862-B151-4391-9060-B1DE6872FB34}" destId="{27FA6F0E-5545-451A-AFDD-F3D3785EE119}" srcOrd="7" destOrd="0" presId="urn:microsoft.com/office/officeart/2011/layout/ConvergingText"/>
    <dgm:cxn modelId="{5DBFFD00-6925-4BFC-8E51-6A89AC07C470}" type="presParOf" srcId="{5CAB3862-B151-4391-9060-B1DE6872FB34}" destId="{F89AED84-AD25-43A5-AEE8-6FB159D08CCB}" srcOrd="8" destOrd="0" presId="urn:microsoft.com/office/officeart/2011/layout/ConvergingText"/>
    <dgm:cxn modelId="{E8AA093E-9C41-448E-9FF1-3A5C644B9C91}" type="presParOf" srcId="{5CAB3862-B151-4391-9060-B1DE6872FB34}" destId="{D002CA33-3160-47F1-BC58-C9FE855C6EC8}" srcOrd="9" destOrd="0" presId="urn:microsoft.com/office/officeart/2011/layout/ConvergingText"/>
    <dgm:cxn modelId="{E58AE30A-F229-4564-9543-C33AA4151650}" type="presParOf" srcId="{5CAB3862-B151-4391-9060-B1DE6872FB34}" destId="{D8F7CAC1-EDBF-48B3-97CF-0EAA8F0DC667}" srcOrd="10" destOrd="0" presId="urn:microsoft.com/office/officeart/2011/layout/ConvergingText"/>
    <dgm:cxn modelId="{36344F0F-49EA-4AA8-9A65-413A7CCCF522}" type="presParOf" srcId="{5CAB3862-B151-4391-9060-B1DE6872FB34}" destId="{980CD7F0-EA88-4896-A572-5B16358B919B}" srcOrd="11" destOrd="0" presId="urn:microsoft.com/office/officeart/2011/layout/ConvergingText"/>
    <dgm:cxn modelId="{97031919-7F13-4992-80DF-B7BE83EAA712}" type="presParOf" srcId="{5CAB3862-B151-4391-9060-B1DE6872FB34}" destId="{33484B48-AB9A-41F1-B0A4-AB1EE24912E0}" srcOrd="12" destOrd="0" presId="urn:microsoft.com/office/officeart/2011/layout/ConvergingText"/>
    <dgm:cxn modelId="{A09157BF-EE64-4BE1-B923-CF10A11A5643}" type="presParOf" srcId="{5CAB3862-B151-4391-9060-B1DE6872FB34}" destId="{16801F28-7FBF-4F19-8F5A-875A21723D6A}" srcOrd="13" destOrd="0" presId="urn:microsoft.com/office/officeart/2011/layout/ConvergingText"/>
    <dgm:cxn modelId="{7150202E-97CD-4153-A234-4B59716BFBB0}" type="presParOf" srcId="{5CAB3862-B151-4391-9060-B1DE6872FB34}" destId="{8C5247BE-CB86-4BCD-BF62-B234084A2C91}" srcOrd="14" destOrd="0" presId="urn:microsoft.com/office/officeart/2011/layout/ConvergingText"/>
    <dgm:cxn modelId="{CA8EE42B-6F69-4160-953F-AFA51D2C9327}" type="presParOf" srcId="{5CAB3862-B151-4391-9060-B1DE6872FB34}" destId="{E801791A-D90C-4871-8E0F-BD23A8B32D69}" srcOrd="15" destOrd="0" presId="urn:microsoft.com/office/officeart/2011/layout/ConvergingText"/>
    <dgm:cxn modelId="{E84AEA02-63CC-47E1-A28C-0F3B2C5E22BC}" type="presParOf" srcId="{5CAB3862-B151-4391-9060-B1DE6872FB34}" destId="{11CB07BF-2429-4541-B70F-BB8039215B23}" srcOrd="16" destOrd="0" presId="urn:microsoft.com/office/officeart/2011/layout/ConvergingText"/>
    <dgm:cxn modelId="{115037FA-CD43-48FB-AE44-BD21A1057B94}" type="presParOf" srcId="{5CAB3862-B151-4391-9060-B1DE6872FB34}" destId="{711C6FF5-453B-4295-831A-3883C231E7C1}" srcOrd="17" destOrd="0" presId="urn:microsoft.com/office/officeart/2011/layout/ConvergingText"/>
    <dgm:cxn modelId="{3DAE03B6-C695-425A-BCFE-C32EEA42E357}" type="presParOf" srcId="{5CAB3862-B151-4391-9060-B1DE6872FB34}" destId="{0917E009-69FA-4D32-B3D4-6ECCF1808638}" srcOrd="18" destOrd="0" presId="urn:microsoft.com/office/officeart/2011/layout/ConvergingText"/>
    <dgm:cxn modelId="{AF1325D0-1D14-4D3C-A85D-C230FE424379}" type="presParOf" srcId="{5CAB3862-B151-4391-9060-B1DE6872FB34}" destId="{B9973FD9-92FE-4747-9302-3C3E7CDF3C7B}" srcOrd="19" destOrd="0" presId="urn:microsoft.com/office/officeart/2011/layout/ConvergingText"/>
    <dgm:cxn modelId="{6AD87CBB-9A72-445B-B9FB-6CB1A94D200E}" type="presParOf" srcId="{5CAB3862-B151-4391-9060-B1DE6872FB34}" destId="{61CD083D-1306-4E5B-AE4C-1D73924F73ED}" srcOrd="20" destOrd="0" presId="urn:microsoft.com/office/officeart/2011/layout/ConvergingText"/>
    <dgm:cxn modelId="{4C051D0F-3A37-4139-B956-2A4A3684B9B5}" type="presParOf" srcId="{5CAB3862-B151-4391-9060-B1DE6872FB34}" destId="{25682341-5E20-49F9-951D-E21F61E4676E}" srcOrd="21" destOrd="0" presId="urn:microsoft.com/office/officeart/2011/layout/ConvergingText"/>
    <dgm:cxn modelId="{46AAB315-AEF1-455B-90F4-8D5E435C31C4}" type="presParOf" srcId="{5CAB3862-B151-4391-9060-B1DE6872FB34}" destId="{A21C1900-162D-41A2-8123-E2F6CF4307BC}" srcOrd="22" destOrd="0" presId="urn:microsoft.com/office/officeart/2011/layout/ConvergingText"/>
    <dgm:cxn modelId="{2925BADE-6F42-45C0-9FBA-9A8B70670280}" type="presParOf" srcId="{5CAB3862-B151-4391-9060-B1DE6872FB34}" destId="{91B93104-C0F7-4830-9931-A702B176EDDB}" srcOrd="23" destOrd="0" presId="urn:microsoft.com/office/officeart/2011/layout/ConvergingText"/>
    <dgm:cxn modelId="{7ED1ED4D-D45B-45AB-848B-3A67367B06CD}" type="presParOf" srcId="{5CAB3862-B151-4391-9060-B1DE6872FB34}" destId="{C8F1959B-1D9C-49B4-B7CD-C7081400151D}" srcOrd="24" destOrd="0" presId="urn:microsoft.com/office/officeart/2011/layout/ConvergingText"/>
    <dgm:cxn modelId="{55040781-836F-43C3-B0F2-D1F8C84D8248}" type="presParOf" srcId="{5CAB3862-B151-4391-9060-B1DE6872FB34}" destId="{08212328-3413-4D33-96BB-28F0D408711D}" srcOrd="25" destOrd="0" presId="urn:microsoft.com/office/officeart/2011/layout/ConvergingText"/>
    <dgm:cxn modelId="{FEA11F2C-A207-4D91-A23C-314C93E01877}" type="presParOf" srcId="{5CAB3862-B151-4391-9060-B1DE6872FB34}" destId="{7AC66CFA-A643-4542-B519-FC85B8B00E5D}" srcOrd="26" destOrd="0" presId="urn:microsoft.com/office/officeart/2011/layout/ConvergingText"/>
    <dgm:cxn modelId="{320A4888-7030-42BE-B673-3264BF340218}" type="presParOf" srcId="{5CAB3862-B151-4391-9060-B1DE6872FB34}" destId="{AC9D22CF-B9B7-4AF2-8DF1-A3E39BFB15FB}" srcOrd="27" destOrd="0" presId="urn:microsoft.com/office/officeart/2011/layout/ConvergingText"/>
    <dgm:cxn modelId="{638D9E33-24D3-4733-92E6-B1EB1664028E}" type="presParOf" srcId="{5CAB3862-B151-4391-9060-B1DE6872FB34}" destId="{46471844-8789-49C0-AE88-6814646C19FE}" srcOrd="28" destOrd="0" presId="urn:microsoft.com/office/officeart/2011/layout/ConvergingText"/>
    <dgm:cxn modelId="{968C94A7-6009-47B0-B67F-29A7F243A2CA}" type="presParOf" srcId="{5CAB3862-B151-4391-9060-B1DE6872FB34}" destId="{6189669F-12E5-451F-91F0-182FF5784030}" srcOrd="29" destOrd="0" presId="urn:microsoft.com/office/officeart/2011/layout/ConvergingText"/>
    <dgm:cxn modelId="{D05A1AB0-32E1-44F1-9952-EDA4EDB04B3C}" type="presParOf" srcId="{5CAB3862-B151-4391-9060-B1DE6872FB34}" destId="{2A36368D-9303-48C1-8775-270848047591}" srcOrd="30" destOrd="0" presId="urn:microsoft.com/office/officeart/2011/layout/ConvergingText"/>
    <dgm:cxn modelId="{0CC705F2-D2CB-4B6B-B31B-BC7F4CB71364}" type="presParOf" srcId="{5CAB3862-B151-4391-9060-B1DE6872FB34}" destId="{A14E5221-B158-486A-B7E6-355776603167}" srcOrd="31" destOrd="0" presId="urn:microsoft.com/office/officeart/2011/layout/ConvergingText"/>
    <dgm:cxn modelId="{C8CB554F-9EC1-4258-B946-0688B9EB9E5A}" type="presParOf" srcId="{5CAB3862-B151-4391-9060-B1DE6872FB34}" destId="{5038281B-CBCE-415C-90A6-3C96E4B8BBC0}" srcOrd="32" destOrd="0" presId="urn:microsoft.com/office/officeart/2011/layout/ConvergingText"/>
    <dgm:cxn modelId="{BFCA3304-F902-48EF-BDAC-D7EE7FD7276C}" type="presParOf" srcId="{5CAB3862-B151-4391-9060-B1DE6872FB34}" destId="{4F60E2C3-F020-45FD-AC1F-44C2087D8750}" srcOrd="33" destOrd="0" presId="urn:microsoft.com/office/officeart/2011/layout/ConvergingText"/>
    <dgm:cxn modelId="{13A5153A-A8AC-449C-950A-98F8E972310F}" type="presParOf" srcId="{5CAB3862-B151-4391-9060-B1DE6872FB34}" destId="{474A83AE-1338-4B8B-BD86-C42728F18BA8}" srcOrd="34" destOrd="0" presId="urn:microsoft.com/office/officeart/2011/layout/ConvergingText"/>
    <dgm:cxn modelId="{C121CEBA-ABBD-4DD5-BE97-38588EB58F71}" type="presParOf" srcId="{5CAB3862-B151-4391-9060-B1DE6872FB34}" destId="{BB734796-C81E-451D-B385-0A77484CC8CA}" srcOrd="35" destOrd="0" presId="urn:microsoft.com/office/officeart/2011/layout/ConvergingText"/>
    <dgm:cxn modelId="{D016B32B-066A-435F-A74A-51A3CECEAD91}" type="presParOf" srcId="{5CAB3862-B151-4391-9060-B1DE6872FB34}" destId="{520950DB-9023-420D-9043-BE545314A9D4}" srcOrd="36" destOrd="0" presId="urn:microsoft.com/office/officeart/2011/layout/ConvergingText"/>
    <dgm:cxn modelId="{D6007C14-AF37-4CE7-BB7B-4D6DA80EE6A4}" type="presParOf" srcId="{5CAB3862-B151-4391-9060-B1DE6872FB34}" destId="{D8F8631A-905E-4D4D-8D45-BB68BE1B3EEC}" srcOrd="37" destOrd="0" presId="urn:microsoft.com/office/officeart/2011/layout/ConvergingText"/>
    <dgm:cxn modelId="{E3C40F9B-96CF-4DB4-9375-76FAB01FC785}" type="presParOf" srcId="{5CAB3862-B151-4391-9060-B1DE6872FB34}" destId="{BD5BAEBD-773A-45AD-A3BD-4257967B6CE4}" srcOrd="38" destOrd="0" presId="urn:microsoft.com/office/officeart/2011/layout/ConvergingText"/>
    <dgm:cxn modelId="{4EF033E2-BBCB-4790-80B2-E4AD122B63AD}" type="presParOf" srcId="{5CAB3862-B151-4391-9060-B1DE6872FB34}" destId="{6F5B8B8F-2827-4787-ABD6-60D8A11B806E}" srcOrd="39" destOrd="0" presId="urn:microsoft.com/office/officeart/2011/layout/ConvergingText"/>
    <dgm:cxn modelId="{83235CB4-E515-4B58-8E6A-9A6A58C4B0B6}" type="presParOf" srcId="{5CAB3862-B151-4391-9060-B1DE6872FB34}" destId="{BC4D61AE-24C8-4242-B76F-3E965DC82735}" srcOrd="40" destOrd="0" presId="urn:microsoft.com/office/officeart/2011/layout/ConvergingText"/>
    <dgm:cxn modelId="{2FA20FFD-DF01-4E20-A1A3-44B7EEDC008F}" type="presParOf" srcId="{5CAB3862-B151-4391-9060-B1DE6872FB34}" destId="{E3A84129-8FC0-4A5A-B900-ABE0B85CDDE0}" srcOrd="41" destOrd="0" presId="urn:microsoft.com/office/officeart/2011/layout/ConvergingText"/>
    <dgm:cxn modelId="{0E7953F7-9423-4BE4-8026-B40FCDB66010}" type="presParOf" srcId="{5CAB3862-B151-4391-9060-B1DE6872FB34}" destId="{B515953C-A01B-42A7-A2A8-8E2887B21DAD}" srcOrd="42" destOrd="0" presId="urn:microsoft.com/office/officeart/2011/layout/ConvergingText"/>
    <dgm:cxn modelId="{3F12B0E5-D565-4DF0-A7EE-797EE3664633}" type="presParOf" srcId="{5CAB3862-B151-4391-9060-B1DE6872FB34}" destId="{1C7B93B1-A382-4643-BDFA-60F23C199C76}" srcOrd="43" destOrd="0" presId="urn:microsoft.com/office/officeart/2011/layout/ConvergingText"/>
    <dgm:cxn modelId="{7C3B956B-576C-4A84-862D-6F7996A396C9}" type="presParOf" srcId="{5CAB3862-B151-4391-9060-B1DE6872FB34}" destId="{86815D51-041F-4D93-9722-0E5FD2EE1132}" srcOrd="44" destOrd="0" presId="urn:microsoft.com/office/officeart/2011/layout/ConvergingText"/>
    <dgm:cxn modelId="{394C465C-3F43-4B3C-BCB8-59D5F30C11B7}" type="presParOf" srcId="{5CAB3862-B151-4391-9060-B1DE6872FB34}" destId="{4B3D5C5A-BDAE-4E6C-8D92-A1E0A22EE993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B3155-75C6-4C3E-BC03-B608C50A556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B7DDE-AAFE-4D23-983C-48E022F90B8E}">
      <dgm:prSet phldrT="[Text]" custT="1"/>
      <dgm:spPr>
        <a:ln>
          <a:noFill/>
        </a:ln>
      </dgm:spPr>
      <dgm:t>
        <a:bodyPr/>
        <a:lstStyle/>
        <a:p>
          <a:r>
            <a:rPr lang="fr-CH" sz="2400" dirty="0"/>
            <a:t>National </a:t>
          </a:r>
          <a:r>
            <a:rPr lang="fr-CH" sz="2400" dirty="0" err="1"/>
            <a:t>level</a:t>
          </a:r>
          <a:endParaRPr lang="en-US" sz="2400" dirty="0"/>
        </a:p>
      </dgm:t>
    </dgm:pt>
    <dgm:pt modelId="{3A839295-EB70-4F39-90A9-327ED5EA3A69}" type="parTrans" cxnId="{51243865-CFF3-487B-8537-EAD567A524B1}">
      <dgm:prSet/>
      <dgm:spPr/>
      <dgm:t>
        <a:bodyPr/>
        <a:lstStyle/>
        <a:p>
          <a:endParaRPr lang="en-US"/>
        </a:p>
      </dgm:t>
    </dgm:pt>
    <dgm:pt modelId="{9821D1EE-35B1-4A77-9C6B-CE9B3FE8689E}" type="sibTrans" cxnId="{51243865-CFF3-487B-8537-EAD567A524B1}">
      <dgm:prSet/>
      <dgm:spPr/>
      <dgm:t>
        <a:bodyPr/>
        <a:lstStyle/>
        <a:p>
          <a:endParaRPr lang="en-US"/>
        </a:p>
      </dgm:t>
    </dgm:pt>
    <dgm:pt modelId="{09089C8E-F93C-48E5-B169-1D6C04C0A345}">
      <dgm:prSet phldrT="[Text]" custT="1"/>
      <dgm:spPr/>
      <dgm:t>
        <a:bodyPr/>
        <a:lstStyle/>
        <a:p>
          <a:r>
            <a:rPr lang="fr-CH" sz="2800" dirty="0" err="1"/>
            <a:t>Sector</a:t>
          </a:r>
          <a:r>
            <a:rPr lang="fr-CH" sz="2800" dirty="0"/>
            <a:t> </a:t>
          </a:r>
          <a:r>
            <a:rPr lang="fr-CH" sz="2800" dirty="0" err="1"/>
            <a:t>level</a:t>
          </a:r>
          <a:endParaRPr lang="en-US" sz="2800" dirty="0"/>
        </a:p>
      </dgm:t>
    </dgm:pt>
    <dgm:pt modelId="{8CA87951-E95B-432B-840A-349C4E046AB3}" type="parTrans" cxnId="{1E05CA01-4EE2-44C9-856B-46443B49819D}">
      <dgm:prSet/>
      <dgm:spPr/>
      <dgm:t>
        <a:bodyPr/>
        <a:lstStyle/>
        <a:p>
          <a:endParaRPr lang="en-US"/>
        </a:p>
      </dgm:t>
    </dgm:pt>
    <dgm:pt modelId="{0CDD576B-5406-4526-99BF-33AC06374534}" type="sibTrans" cxnId="{1E05CA01-4EE2-44C9-856B-46443B49819D}">
      <dgm:prSet/>
      <dgm:spPr/>
      <dgm:t>
        <a:bodyPr/>
        <a:lstStyle/>
        <a:p>
          <a:endParaRPr lang="en-US"/>
        </a:p>
      </dgm:t>
    </dgm:pt>
    <dgm:pt modelId="{1D262ED4-E7D9-461C-96F1-FA683C883758}">
      <dgm:prSet phldrT="[Text]" custT="1"/>
      <dgm:spPr/>
      <dgm:t>
        <a:bodyPr/>
        <a:lstStyle/>
        <a:p>
          <a:r>
            <a:rPr lang="fr-CH" sz="2000" dirty="0"/>
            <a:t>Access to </a:t>
          </a:r>
          <a:r>
            <a:rPr lang="fr-CH" sz="2000" dirty="0" err="1"/>
            <a:t>foreign</a:t>
          </a:r>
          <a:r>
            <a:rPr lang="fr-CH" sz="2000" dirty="0"/>
            <a:t> </a:t>
          </a:r>
          <a:r>
            <a:rPr lang="fr-CH" sz="2000" dirty="0" err="1"/>
            <a:t>markets</a:t>
          </a:r>
          <a:endParaRPr lang="en-US" sz="2000" dirty="0"/>
        </a:p>
      </dgm:t>
    </dgm:pt>
    <dgm:pt modelId="{5BF245DC-3EFE-4309-BB7F-EA6E01B7D72A}" type="parTrans" cxnId="{8840239A-3254-4939-AD37-0E9622A590B8}">
      <dgm:prSet/>
      <dgm:spPr/>
      <dgm:t>
        <a:bodyPr/>
        <a:lstStyle/>
        <a:p>
          <a:endParaRPr lang="en-US"/>
        </a:p>
      </dgm:t>
    </dgm:pt>
    <dgm:pt modelId="{2AF951DC-F5A4-4B03-A390-0F1A5430D04B}" type="sibTrans" cxnId="{8840239A-3254-4939-AD37-0E9622A590B8}">
      <dgm:prSet/>
      <dgm:spPr/>
      <dgm:t>
        <a:bodyPr/>
        <a:lstStyle/>
        <a:p>
          <a:endParaRPr lang="en-US"/>
        </a:p>
      </dgm:t>
    </dgm:pt>
    <dgm:pt modelId="{72462DA5-392F-4DC0-8C5E-669A8F535E9A}">
      <dgm:prSet phldrT="[Text]" custT="1"/>
      <dgm:spPr/>
      <dgm:t>
        <a:bodyPr/>
        <a:lstStyle/>
        <a:p>
          <a:r>
            <a:rPr lang="fr-CH" sz="2800" dirty="0" err="1">
              <a:solidFill>
                <a:schemeClr val="bg1"/>
              </a:solidFill>
            </a:rPr>
            <a:t>Firm</a:t>
          </a:r>
          <a:r>
            <a:rPr lang="fr-CH" sz="2800" dirty="0">
              <a:solidFill>
                <a:schemeClr val="bg1"/>
              </a:solidFill>
            </a:rPr>
            <a:t> </a:t>
          </a:r>
          <a:r>
            <a:rPr lang="fr-CH" sz="2800" dirty="0" err="1">
              <a:solidFill>
                <a:schemeClr val="bg1"/>
              </a:solidFill>
            </a:rPr>
            <a:t>level</a:t>
          </a:r>
          <a:endParaRPr lang="en-US" sz="2800" dirty="0">
            <a:solidFill>
              <a:schemeClr val="bg1"/>
            </a:solidFill>
          </a:endParaRPr>
        </a:p>
      </dgm:t>
    </dgm:pt>
    <dgm:pt modelId="{95ACC662-C72C-4334-B731-E2D8604532E2}" type="parTrans" cxnId="{8888B8C4-DC8D-4B3D-9C66-04FEF539E591}">
      <dgm:prSet/>
      <dgm:spPr/>
      <dgm:t>
        <a:bodyPr/>
        <a:lstStyle/>
        <a:p>
          <a:endParaRPr lang="en-US"/>
        </a:p>
      </dgm:t>
    </dgm:pt>
    <dgm:pt modelId="{8E02614D-1B0E-4289-B22F-2445C1F3BA8B}" type="sibTrans" cxnId="{8888B8C4-DC8D-4B3D-9C66-04FEF539E591}">
      <dgm:prSet/>
      <dgm:spPr/>
      <dgm:t>
        <a:bodyPr/>
        <a:lstStyle/>
        <a:p>
          <a:endParaRPr lang="en-US"/>
        </a:p>
      </dgm:t>
    </dgm:pt>
    <dgm:pt modelId="{A217B2B5-35CB-491A-9CAD-9007178720B5}">
      <dgm:prSet phldrT="[Text]" custT="1"/>
      <dgm:spPr/>
      <dgm:t>
        <a:bodyPr/>
        <a:lstStyle/>
        <a:p>
          <a:r>
            <a:rPr lang="fr-CH" sz="2000" dirty="0" err="1"/>
            <a:t>Managerial</a:t>
          </a:r>
          <a:r>
            <a:rPr lang="fr-CH" sz="2000" dirty="0"/>
            <a:t> </a:t>
          </a:r>
          <a:r>
            <a:rPr lang="fr-CH" sz="2000" dirty="0" err="1"/>
            <a:t>skills</a:t>
          </a:r>
          <a:endParaRPr lang="en-US" sz="2000" dirty="0"/>
        </a:p>
      </dgm:t>
    </dgm:pt>
    <dgm:pt modelId="{83AEEAC4-FCD3-4A27-81C2-2DD8AF957490}" type="parTrans" cxnId="{D56DAB94-3C7A-4B96-90E1-E9F431404776}">
      <dgm:prSet/>
      <dgm:spPr/>
      <dgm:t>
        <a:bodyPr/>
        <a:lstStyle/>
        <a:p>
          <a:endParaRPr lang="en-US"/>
        </a:p>
      </dgm:t>
    </dgm:pt>
    <dgm:pt modelId="{B874C2DA-E241-43AE-9678-7BF0FBBABFBA}" type="sibTrans" cxnId="{D56DAB94-3C7A-4B96-90E1-E9F431404776}">
      <dgm:prSet/>
      <dgm:spPr/>
      <dgm:t>
        <a:bodyPr/>
        <a:lstStyle/>
        <a:p>
          <a:endParaRPr lang="en-US"/>
        </a:p>
      </dgm:t>
    </dgm:pt>
    <dgm:pt modelId="{454BEC99-E123-4E48-BEB4-12AB168FE7E4}">
      <dgm:prSet phldrT="[Text]" custT="1"/>
      <dgm:spPr/>
      <dgm:t>
        <a:bodyPr/>
        <a:lstStyle/>
        <a:p>
          <a:r>
            <a:rPr lang="fr-CH" sz="2000" dirty="0" err="1"/>
            <a:t>Workforce</a:t>
          </a:r>
          <a:r>
            <a:rPr lang="fr-CH" sz="2000" dirty="0"/>
            <a:t> </a:t>
          </a:r>
          <a:r>
            <a:rPr lang="fr-CH" sz="2000" dirty="0" err="1"/>
            <a:t>skills</a:t>
          </a:r>
          <a:endParaRPr lang="en-US" sz="2000" dirty="0"/>
        </a:p>
      </dgm:t>
    </dgm:pt>
    <dgm:pt modelId="{0B7F99D4-EAFA-42E5-8EE3-247EDD047BC4}" type="parTrans" cxnId="{D4BCA480-40B9-4BD6-B586-DA4C10AEF8BA}">
      <dgm:prSet/>
      <dgm:spPr/>
      <dgm:t>
        <a:bodyPr/>
        <a:lstStyle/>
        <a:p>
          <a:endParaRPr lang="en-US"/>
        </a:p>
      </dgm:t>
    </dgm:pt>
    <dgm:pt modelId="{BE977AE6-B973-49C8-A241-01396C32430F}" type="sibTrans" cxnId="{D4BCA480-40B9-4BD6-B586-DA4C10AEF8BA}">
      <dgm:prSet/>
      <dgm:spPr/>
      <dgm:t>
        <a:bodyPr/>
        <a:lstStyle/>
        <a:p>
          <a:endParaRPr lang="en-US"/>
        </a:p>
      </dgm:t>
    </dgm:pt>
    <dgm:pt modelId="{3B9B54E5-FEA0-492D-9C3D-D6D55211FE76}">
      <dgm:prSet phldrT="[Text]" custT="1"/>
      <dgm:spPr/>
      <dgm:t>
        <a:bodyPr/>
        <a:lstStyle/>
        <a:p>
          <a:r>
            <a:rPr lang="fr-CH" sz="2000" dirty="0" err="1"/>
            <a:t>Improving</a:t>
          </a:r>
          <a:r>
            <a:rPr lang="fr-CH" sz="2000" dirty="0"/>
            <a:t> </a:t>
          </a:r>
          <a:r>
            <a:rPr lang="fr-CH" sz="2000" dirty="0" err="1"/>
            <a:t>working</a:t>
          </a:r>
          <a:r>
            <a:rPr lang="fr-CH" sz="2000" dirty="0"/>
            <a:t> conditions</a:t>
          </a:r>
          <a:endParaRPr lang="en-US" sz="2000" dirty="0"/>
        </a:p>
      </dgm:t>
    </dgm:pt>
    <dgm:pt modelId="{74BF476E-3C9E-4C97-9A71-596AD736E861}" type="parTrans" cxnId="{946343D7-C83B-45F7-83F6-D4DFD33F002F}">
      <dgm:prSet/>
      <dgm:spPr/>
      <dgm:t>
        <a:bodyPr/>
        <a:lstStyle/>
        <a:p>
          <a:endParaRPr lang="en-US"/>
        </a:p>
      </dgm:t>
    </dgm:pt>
    <dgm:pt modelId="{F02C06CB-3F17-451E-8B48-6DC379D37755}" type="sibTrans" cxnId="{946343D7-C83B-45F7-83F6-D4DFD33F002F}">
      <dgm:prSet/>
      <dgm:spPr/>
      <dgm:t>
        <a:bodyPr/>
        <a:lstStyle/>
        <a:p>
          <a:endParaRPr lang="en-US"/>
        </a:p>
      </dgm:t>
    </dgm:pt>
    <dgm:pt modelId="{B325C5E7-627F-4629-9A0E-B09B7EB45407}" type="pres">
      <dgm:prSet presAssocID="{351B3155-75C6-4C3E-BC03-B608C50A556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88CD1D4-8059-423F-A401-1CBD27563E46}" type="pres">
      <dgm:prSet presAssocID="{145B7DDE-AAFE-4D23-983C-48E022F90B8E}" presName="circle1" presStyleLbl="node1" presStyleIdx="0" presStyleCnt="3"/>
      <dgm:spPr>
        <a:solidFill>
          <a:schemeClr val="tx1">
            <a:lumMod val="85000"/>
          </a:schemeClr>
        </a:solidFill>
      </dgm:spPr>
    </dgm:pt>
    <dgm:pt modelId="{6DF9D406-DB79-493C-9CE0-D4F8793A8FE9}" type="pres">
      <dgm:prSet presAssocID="{145B7DDE-AAFE-4D23-983C-48E022F90B8E}" presName="space" presStyleCnt="0"/>
      <dgm:spPr/>
    </dgm:pt>
    <dgm:pt modelId="{5C8702E0-7A13-4BA1-BA8D-046AF2E1A1AD}" type="pres">
      <dgm:prSet presAssocID="{145B7DDE-AAFE-4D23-983C-48E022F90B8E}" presName="rect1" presStyleLbl="alignAcc1" presStyleIdx="0" presStyleCnt="3" custScaleX="105824" custLinFactNeighborX="2897"/>
      <dgm:spPr/>
    </dgm:pt>
    <dgm:pt modelId="{B108604F-4153-42BB-A4F3-42288BF9990B}" type="pres">
      <dgm:prSet presAssocID="{09089C8E-F93C-48E5-B169-1D6C04C0A345}" presName="vertSpace2" presStyleLbl="node1" presStyleIdx="0" presStyleCnt="3"/>
      <dgm:spPr/>
    </dgm:pt>
    <dgm:pt modelId="{DFFCA7D7-BE5F-4A13-BFA7-0717D14F9A39}" type="pres">
      <dgm:prSet presAssocID="{09089C8E-F93C-48E5-B169-1D6C04C0A345}" presName="circle2" presStyleLbl="node1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062E6A5D-116C-43A2-AA10-F363D447BA18}" type="pres">
      <dgm:prSet presAssocID="{09089C8E-F93C-48E5-B169-1D6C04C0A345}" presName="rect2" presStyleLbl="alignAcc1" presStyleIdx="1" presStyleCnt="3" custScaleX="100431"/>
      <dgm:spPr/>
    </dgm:pt>
    <dgm:pt modelId="{A9FDF12B-9A8D-4F76-B0C5-A19A7468CE6E}" type="pres">
      <dgm:prSet presAssocID="{72462DA5-392F-4DC0-8C5E-669A8F535E9A}" presName="vertSpace3" presStyleLbl="node1" presStyleIdx="1" presStyleCnt="3"/>
      <dgm:spPr/>
    </dgm:pt>
    <dgm:pt modelId="{C38253DE-477E-4B10-9AAF-7DD440AA14EE}" type="pres">
      <dgm:prSet presAssocID="{72462DA5-392F-4DC0-8C5E-669A8F535E9A}" presName="circle3" presStyleLbl="node1" presStyleIdx="2" presStyleCnt="3" custLinFactNeighborX="680" custLinFactNeighborY="-2040"/>
      <dgm:spPr>
        <a:solidFill>
          <a:schemeClr val="accent3">
            <a:lumMod val="75000"/>
          </a:schemeClr>
        </a:solidFill>
      </dgm:spPr>
    </dgm:pt>
    <dgm:pt modelId="{3DACD72E-0F15-49F0-8ABD-1132A49F1DF8}" type="pres">
      <dgm:prSet presAssocID="{72462DA5-392F-4DC0-8C5E-669A8F535E9A}" presName="rect3" presStyleLbl="alignAcc1" presStyleIdx="2" presStyleCnt="3"/>
      <dgm:spPr/>
    </dgm:pt>
    <dgm:pt modelId="{CED9C52B-FF07-4646-955F-416A0B06CD2C}" type="pres">
      <dgm:prSet presAssocID="{145B7DDE-AAFE-4D23-983C-48E022F90B8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C1D9D65-FBCC-4C5F-AB9C-C70962CABF48}" type="pres">
      <dgm:prSet presAssocID="{145B7DDE-AAFE-4D23-983C-48E022F90B8E}" presName="rect1ChTx" presStyleLbl="alignAcc1" presStyleIdx="2" presStyleCnt="3">
        <dgm:presLayoutVars>
          <dgm:bulletEnabled val="1"/>
        </dgm:presLayoutVars>
      </dgm:prSet>
      <dgm:spPr/>
    </dgm:pt>
    <dgm:pt modelId="{8AEE1994-3457-4F35-A26A-76BAD3036514}" type="pres">
      <dgm:prSet presAssocID="{09089C8E-F93C-48E5-B169-1D6C04C0A34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433B455-1D30-45F5-ACFC-6CEA83849599}" type="pres">
      <dgm:prSet presAssocID="{09089C8E-F93C-48E5-B169-1D6C04C0A345}" presName="rect2ChTx" presStyleLbl="alignAcc1" presStyleIdx="2" presStyleCnt="3" custScaleX="139607">
        <dgm:presLayoutVars>
          <dgm:bulletEnabled val="1"/>
        </dgm:presLayoutVars>
      </dgm:prSet>
      <dgm:spPr/>
    </dgm:pt>
    <dgm:pt modelId="{BF1B8D45-F2A4-425C-A7D5-E616A1507823}" type="pres">
      <dgm:prSet presAssocID="{72462DA5-392F-4DC0-8C5E-669A8F535E9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7DA6C467-EB9C-43B8-A35A-5A02745136B9}" type="pres">
      <dgm:prSet presAssocID="{72462DA5-392F-4DC0-8C5E-669A8F535E9A}" presName="rect3ChTx" presStyleLbl="alignAcc1" presStyleIdx="2" presStyleCnt="3" custScaleX="154054">
        <dgm:presLayoutVars>
          <dgm:bulletEnabled val="1"/>
        </dgm:presLayoutVars>
      </dgm:prSet>
      <dgm:spPr/>
    </dgm:pt>
  </dgm:ptLst>
  <dgm:cxnLst>
    <dgm:cxn modelId="{1E05CA01-4EE2-44C9-856B-46443B49819D}" srcId="{351B3155-75C6-4C3E-BC03-B608C50A5560}" destId="{09089C8E-F93C-48E5-B169-1D6C04C0A345}" srcOrd="1" destOrd="0" parTransId="{8CA87951-E95B-432B-840A-349C4E046AB3}" sibTransId="{0CDD576B-5406-4526-99BF-33AC06374534}"/>
    <dgm:cxn modelId="{CC897609-83E1-4E15-8211-D7F4713344D4}" type="presOf" srcId="{145B7DDE-AAFE-4D23-983C-48E022F90B8E}" destId="{CED9C52B-FF07-4646-955F-416A0B06CD2C}" srcOrd="1" destOrd="0" presId="urn:microsoft.com/office/officeart/2005/8/layout/target3"/>
    <dgm:cxn modelId="{35C4EE1A-BF92-4104-A694-EC01D53F40F9}" type="presOf" srcId="{3B9B54E5-FEA0-492D-9C3D-D6D55211FE76}" destId="{7DA6C467-EB9C-43B8-A35A-5A02745136B9}" srcOrd="0" destOrd="1" presId="urn:microsoft.com/office/officeart/2005/8/layout/target3"/>
    <dgm:cxn modelId="{07266C22-3A1D-4276-889F-9FB5768DEC05}" type="presOf" srcId="{09089C8E-F93C-48E5-B169-1D6C04C0A345}" destId="{062E6A5D-116C-43A2-AA10-F363D447BA18}" srcOrd="0" destOrd="0" presId="urn:microsoft.com/office/officeart/2005/8/layout/target3"/>
    <dgm:cxn modelId="{B338DB23-008E-4858-BD77-B75830A0FF4F}" type="presOf" srcId="{1D262ED4-E7D9-461C-96F1-FA683C883758}" destId="{A433B455-1D30-45F5-ACFC-6CEA83849599}" srcOrd="0" destOrd="0" presId="urn:microsoft.com/office/officeart/2005/8/layout/target3"/>
    <dgm:cxn modelId="{69492624-5C77-436A-B7AA-903AB1507ADE}" type="presOf" srcId="{351B3155-75C6-4C3E-BC03-B608C50A5560}" destId="{B325C5E7-627F-4629-9A0E-B09B7EB45407}" srcOrd="0" destOrd="0" presId="urn:microsoft.com/office/officeart/2005/8/layout/target3"/>
    <dgm:cxn modelId="{5C1B2A3B-AEFD-4A7E-987C-9C6F1D65F317}" type="presOf" srcId="{A217B2B5-35CB-491A-9CAD-9007178720B5}" destId="{7DA6C467-EB9C-43B8-A35A-5A02745136B9}" srcOrd="0" destOrd="0" presId="urn:microsoft.com/office/officeart/2005/8/layout/target3"/>
    <dgm:cxn modelId="{51243865-CFF3-487B-8537-EAD567A524B1}" srcId="{351B3155-75C6-4C3E-BC03-B608C50A5560}" destId="{145B7DDE-AAFE-4D23-983C-48E022F90B8E}" srcOrd="0" destOrd="0" parTransId="{3A839295-EB70-4F39-90A9-327ED5EA3A69}" sibTransId="{9821D1EE-35B1-4A77-9C6B-CE9B3FE8689E}"/>
    <dgm:cxn modelId="{F27FF048-D127-46D7-AE25-E2609371657A}" type="presOf" srcId="{72462DA5-392F-4DC0-8C5E-669A8F535E9A}" destId="{BF1B8D45-F2A4-425C-A7D5-E616A1507823}" srcOrd="1" destOrd="0" presId="urn:microsoft.com/office/officeart/2005/8/layout/target3"/>
    <dgm:cxn modelId="{D4BCA480-40B9-4BD6-B586-DA4C10AEF8BA}" srcId="{09089C8E-F93C-48E5-B169-1D6C04C0A345}" destId="{454BEC99-E123-4E48-BEB4-12AB168FE7E4}" srcOrd="1" destOrd="0" parTransId="{0B7F99D4-EAFA-42E5-8EE3-247EDD047BC4}" sibTransId="{BE977AE6-B973-49C8-A241-01396C32430F}"/>
    <dgm:cxn modelId="{5926908B-1D0A-4B11-8694-F744F6553ED5}" type="presOf" srcId="{145B7DDE-AAFE-4D23-983C-48E022F90B8E}" destId="{5C8702E0-7A13-4BA1-BA8D-046AF2E1A1AD}" srcOrd="0" destOrd="0" presId="urn:microsoft.com/office/officeart/2005/8/layout/target3"/>
    <dgm:cxn modelId="{3C450B94-119E-455C-8760-9A0ECC51E04A}" type="presOf" srcId="{72462DA5-392F-4DC0-8C5E-669A8F535E9A}" destId="{3DACD72E-0F15-49F0-8ABD-1132A49F1DF8}" srcOrd="0" destOrd="0" presId="urn:microsoft.com/office/officeart/2005/8/layout/target3"/>
    <dgm:cxn modelId="{D56DAB94-3C7A-4B96-90E1-E9F431404776}" srcId="{72462DA5-392F-4DC0-8C5E-669A8F535E9A}" destId="{A217B2B5-35CB-491A-9CAD-9007178720B5}" srcOrd="0" destOrd="0" parTransId="{83AEEAC4-FCD3-4A27-81C2-2DD8AF957490}" sibTransId="{B874C2DA-E241-43AE-9678-7BF0FBBABFBA}"/>
    <dgm:cxn modelId="{8840239A-3254-4939-AD37-0E9622A590B8}" srcId="{09089C8E-F93C-48E5-B169-1D6C04C0A345}" destId="{1D262ED4-E7D9-461C-96F1-FA683C883758}" srcOrd="0" destOrd="0" parTransId="{5BF245DC-3EFE-4309-BB7F-EA6E01B7D72A}" sibTransId="{2AF951DC-F5A4-4B03-A390-0F1A5430D04B}"/>
    <dgm:cxn modelId="{595994AC-A0C6-4E44-B07C-68CBF0C78DD9}" type="presOf" srcId="{454BEC99-E123-4E48-BEB4-12AB168FE7E4}" destId="{A433B455-1D30-45F5-ACFC-6CEA83849599}" srcOrd="0" destOrd="1" presId="urn:microsoft.com/office/officeart/2005/8/layout/target3"/>
    <dgm:cxn modelId="{8888B8C4-DC8D-4B3D-9C66-04FEF539E591}" srcId="{351B3155-75C6-4C3E-BC03-B608C50A5560}" destId="{72462DA5-392F-4DC0-8C5E-669A8F535E9A}" srcOrd="2" destOrd="0" parTransId="{95ACC662-C72C-4334-B731-E2D8604532E2}" sibTransId="{8E02614D-1B0E-4289-B22F-2445C1F3BA8B}"/>
    <dgm:cxn modelId="{946343D7-C83B-45F7-83F6-D4DFD33F002F}" srcId="{72462DA5-392F-4DC0-8C5E-669A8F535E9A}" destId="{3B9B54E5-FEA0-492D-9C3D-D6D55211FE76}" srcOrd="1" destOrd="0" parTransId="{74BF476E-3C9E-4C97-9A71-596AD736E861}" sibTransId="{F02C06CB-3F17-451E-8B48-6DC379D37755}"/>
    <dgm:cxn modelId="{84B0F1F2-82E6-4B59-9C1D-91209A826672}" type="presOf" srcId="{09089C8E-F93C-48E5-B169-1D6C04C0A345}" destId="{8AEE1994-3457-4F35-A26A-76BAD3036514}" srcOrd="1" destOrd="0" presId="urn:microsoft.com/office/officeart/2005/8/layout/target3"/>
    <dgm:cxn modelId="{216338BA-931D-4B76-97FD-2DED876851B9}" type="presParOf" srcId="{B325C5E7-627F-4629-9A0E-B09B7EB45407}" destId="{D88CD1D4-8059-423F-A401-1CBD27563E46}" srcOrd="0" destOrd="0" presId="urn:microsoft.com/office/officeart/2005/8/layout/target3"/>
    <dgm:cxn modelId="{BBAFB47D-7071-463B-888A-F1822416C226}" type="presParOf" srcId="{B325C5E7-627F-4629-9A0E-B09B7EB45407}" destId="{6DF9D406-DB79-493C-9CE0-D4F8793A8FE9}" srcOrd="1" destOrd="0" presId="urn:microsoft.com/office/officeart/2005/8/layout/target3"/>
    <dgm:cxn modelId="{B76C22CA-FC3B-4166-9229-3AC0D6D4BC83}" type="presParOf" srcId="{B325C5E7-627F-4629-9A0E-B09B7EB45407}" destId="{5C8702E0-7A13-4BA1-BA8D-046AF2E1A1AD}" srcOrd="2" destOrd="0" presId="urn:microsoft.com/office/officeart/2005/8/layout/target3"/>
    <dgm:cxn modelId="{0DBABAD9-1F80-4A29-9315-7662170B1304}" type="presParOf" srcId="{B325C5E7-627F-4629-9A0E-B09B7EB45407}" destId="{B108604F-4153-42BB-A4F3-42288BF9990B}" srcOrd="3" destOrd="0" presId="urn:microsoft.com/office/officeart/2005/8/layout/target3"/>
    <dgm:cxn modelId="{1241B789-0F14-4AA8-AEDA-E1199D48A78B}" type="presParOf" srcId="{B325C5E7-627F-4629-9A0E-B09B7EB45407}" destId="{DFFCA7D7-BE5F-4A13-BFA7-0717D14F9A39}" srcOrd="4" destOrd="0" presId="urn:microsoft.com/office/officeart/2005/8/layout/target3"/>
    <dgm:cxn modelId="{D0C4FFBA-8825-4EA6-AA21-89FC050CBB46}" type="presParOf" srcId="{B325C5E7-627F-4629-9A0E-B09B7EB45407}" destId="{062E6A5D-116C-43A2-AA10-F363D447BA18}" srcOrd="5" destOrd="0" presId="urn:microsoft.com/office/officeart/2005/8/layout/target3"/>
    <dgm:cxn modelId="{65EC5FC8-1C86-400B-9329-ACBA17314DD5}" type="presParOf" srcId="{B325C5E7-627F-4629-9A0E-B09B7EB45407}" destId="{A9FDF12B-9A8D-4F76-B0C5-A19A7468CE6E}" srcOrd="6" destOrd="0" presId="urn:microsoft.com/office/officeart/2005/8/layout/target3"/>
    <dgm:cxn modelId="{3C2D8CE6-5B9E-4B97-AC28-B8C45D35A7DA}" type="presParOf" srcId="{B325C5E7-627F-4629-9A0E-B09B7EB45407}" destId="{C38253DE-477E-4B10-9AAF-7DD440AA14EE}" srcOrd="7" destOrd="0" presId="urn:microsoft.com/office/officeart/2005/8/layout/target3"/>
    <dgm:cxn modelId="{0E4E10B3-1026-4A22-AB3A-58CE312F61B4}" type="presParOf" srcId="{B325C5E7-627F-4629-9A0E-B09B7EB45407}" destId="{3DACD72E-0F15-49F0-8ABD-1132A49F1DF8}" srcOrd="8" destOrd="0" presId="urn:microsoft.com/office/officeart/2005/8/layout/target3"/>
    <dgm:cxn modelId="{B306B8AC-DD08-4054-8201-9D1A12464022}" type="presParOf" srcId="{B325C5E7-627F-4629-9A0E-B09B7EB45407}" destId="{CED9C52B-FF07-4646-955F-416A0B06CD2C}" srcOrd="9" destOrd="0" presId="urn:microsoft.com/office/officeart/2005/8/layout/target3"/>
    <dgm:cxn modelId="{1D3B7A3B-897C-4561-A7D5-0087BA5347A2}" type="presParOf" srcId="{B325C5E7-627F-4629-9A0E-B09B7EB45407}" destId="{0C1D9D65-FBCC-4C5F-AB9C-C70962CABF48}" srcOrd="10" destOrd="0" presId="urn:microsoft.com/office/officeart/2005/8/layout/target3"/>
    <dgm:cxn modelId="{C49251E8-EB5F-40F5-909A-27D9EB523F36}" type="presParOf" srcId="{B325C5E7-627F-4629-9A0E-B09B7EB45407}" destId="{8AEE1994-3457-4F35-A26A-76BAD3036514}" srcOrd="11" destOrd="0" presId="urn:microsoft.com/office/officeart/2005/8/layout/target3"/>
    <dgm:cxn modelId="{99FC0C57-F21B-488A-86C3-348FFC0F9D9E}" type="presParOf" srcId="{B325C5E7-627F-4629-9A0E-B09B7EB45407}" destId="{A433B455-1D30-45F5-ACFC-6CEA83849599}" srcOrd="12" destOrd="0" presId="urn:microsoft.com/office/officeart/2005/8/layout/target3"/>
    <dgm:cxn modelId="{CBFEFE40-7746-448D-A867-E0D2F1913535}" type="presParOf" srcId="{B325C5E7-627F-4629-9A0E-B09B7EB45407}" destId="{BF1B8D45-F2A4-425C-A7D5-E616A1507823}" srcOrd="13" destOrd="0" presId="urn:microsoft.com/office/officeart/2005/8/layout/target3"/>
    <dgm:cxn modelId="{45764B2E-6266-40D2-81ED-0033204629E9}" type="presParOf" srcId="{B325C5E7-627F-4629-9A0E-B09B7EB45407}" destId="{7DA6C467-EB9C-43B8-A35A-5A02745136B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680A8-AA15-4E44-B0E3-5578F002880E}">
      <dsp:nvSpPr>
        <dsp:cNvPr id="0" name=""/>
        <dsp:cNvSpPr/>
      </dsp:nvSpPr>
      <dsp:spPr>
        <a:xfrm>
          <a:off x="9240977" y="285853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54059A-87CA-4D1F-B801-2AE163328AF7}">
      <dsp:nvSpPr>
        <dsp:cNvPr id="0" name=""/>
        <dsp:cNvSpPr/>
      </dsp:nvSpPr>
      <dsp:spPr>
        <a:xfrm>
          <a:off x="8829497" y="285853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E1B465-5129-4744-8840-D1E54EF9FC8C}">
      <dsp:nvSpPr>
        <dsp:cNvPr id="0" name=""/>
        <dsp:cNvSpPr/>
      </dsp:nvSpPr>
      <dsp:spPr>
        <a:xfrm>
          <a:off x="8382675" y="285853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E8E0D-0B00-4E62-A86F-3D44ECB46387}">
      <dsp:nvSpPr>
        <dsp:cNvPr id="0" name=""/>
        <dsp:cNvSpPr/>
      </dsp:nvSpPr>
      <dsp:spPr>
        <a:xfrm>
          <a:off x="7934987" y="285853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0C28B7-4A4B-4336-B2A9-2B4DE396E9B7}">
      <dsp:nvSpPr>
        <dsp:cNvPr id="0" name=""/>
        <dsp:cNvSpPr/>
      </dsp:nvSpPr>
      <dsp:spPr>
        <a:xfrm>
          <a:off x="7487300" y="285853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5B6479-C4B6-4B1E-A385-33E1A7AF0D5F}">
      <dsp:nvSpPr>
        <dsp:cNvPr id="0" name=""/>
        <dsp:cNvSpPr/>
      </dsp:nvSpPr>
      <dsp:spPr>
        <a:xfrm>
          <a:off x="6795894" y="2736247"/>
          <a:ext cx="489171" cy="48869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3EC0A0-F5EB-495B-A786-B73267521CEF}">
      <dsp:nvSpPr>
        <dsp:cNvPr id="0" name=""/>
        <dsp:cNvSpPr/>
      </dsp:nvSpPr>
      <dsp:spPr>
        <a:xfrm>
          <a:off x="8840661" y="235378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FA6F0E-5545-451A-AFDD-F3D3785EE119}">
      <dsp:nvSpPr>
        <dsp:cNvPr id="0" name=""/>
        <dsp:cNvSpPr/>
      </dsp:nvSpPr>
      <dsp:spPr>
        <a:xfrm>
          <a:off x="8878760" y="3366594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9AED84-AD25-43A5-AEE8-6FB159D08CCB}">
      <dsp:nvSpPr>
        <dsp:cNvPr id="0" name=""/>
        <dsp:cNvSpPr/>
      </dsp:nvSpPr>
      <dsp:spPr>
        <a:xfrm>
          <a:off x="9059319" y="2573348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02CA33-3160-47F1-BC58-C9FE855C6EC8}">
      <dsp:nvSpPr>
        <dsp:cNvPr id="0" name=""/>
        <dsp:cNvSpPr/>
      </dsp:nvSpPr>
      <dsp:spPr>
        <a:xfrm>
          <a:off x="9111246" y="3148452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F7CAC1-EDBF-48B3-97CF-0EAA8F0DC667}">
      <dsp:nvSpPr>
        <dsp:cNvPr id="0" name=""/>
        <dsp:cNvSpPr/>
      </dsp:nvSpPr>
      <dsp:spPr>
        <a:xfrm>
          <a:off x="3965347" y="1696180"/>
          <a:ext cx="2743201" cy="256032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/>
            <a:t>MSME </a:t>
          </a:r>
          <a:r>
            <a:rPr lang="fr-CH" sz="2800" kern="1200" dirty="0" err="1"/>
            <a:t>productivity</a:t>
          </a:r>
          <a:r>
            <a:rPr lang="fr-CH" sz="2800" kern="1200" dirty="0"/>
            <a:t> and </a:t>
          </a:r>
          <a:r>
            <a:rPr lang="fr-CH" sz="2800" kern="1200" dirty="0" err="1"/>
            <a:t>decent</a:t>
          </a:r>
          <a:r>
            <a:rPr lang="fr-CH" sz="2800" kern="1200" dirty="0"/>
            <a:t> </a:t>
          </a:r>
          <a:r>
            <a:rPr lang="fr-CH" sz="2800" kern="1200" dirty="0" err="1"/>
            <a:t>work</a:t>
          </a:r>
          <a:endParaRPr lang="en-US" sz="2800" kern="1200" dirty="0"/>
        </a:p>
      </dsp:txBody>
      <dsp:txXfrm>
        <a:off x="4367079" y="2071132"/>
        <a:ext cx="1939737" cy="1810425"/>
      </dsp:txXfrm>
    </dsp:sp>
    <dsp:sp modelId="{980CD7F0-EA88-4896-A572-5B16358B919B}">
      <dsp:nvSpPr>
        <dsp:cNvPr id="0" name=""/>
        <dsp:cNvSpPr/>
      </dsp:nvSpPr>
      <dsp:spPr>
        <a:xfrm>
          <a:off x="4215137" y="1341927"/>
          <a:ext cx="489171" cy="48869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484B48-AB9A-41F1-B0A4-AB1EE24912E0}">
      <dsp:nvSpPr>
        <dsp:cNvPr id="0" name=""/>
        <dsp:cNvSpPr/>
      </dsp:nvSpPr>
      <dsp:spPr>
        <a:xfrm>
          <a:off x="3939438" y="1113397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801F28-7FBF-4F19-8F5A-875A21723D6A}">
      <dsp:nvSpPr>
        <dsp:cNvPr id="0" name=""/>
        <dsp:cNvSpPr/>
      </dsp:nvSpPr>
      <dsp:spPr>
        <a:xfrm>
          <a:off x="3434710" y="95285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5247BE-CB86-4BCD-BF62-B234084A2C91}">
      <dsp:nvSpPr>
        <dsp:cNvPr id="0" name=""/>
        <dsp:cNvSpPr/>
      </dsp:nvSpPr>
      <dsp:spPr>
        <a:xfrm>
          <a:off x="2930846" y="95285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01791A-D90C-4871-8E0F-BD23A8B32D69}">
      <dsp:nvSpPr>
        <dsp:cNvPr id="0" name=""/>
        <dsp:cNvSpPr/>
      </dsp:nvSpPr>
      <dsp:spPr>
        <a:xfrm>
          <a:off x="2426982" y="95285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CB07BF-2429-4541-B70F-BB8039215B23}">
      <dsp:nvSpPr>
        <dsp:cNvPr id="0" name=""/>
        <dsp:cNvSpPr/>
      </dsp:nvSpPr>
      <dsp:spPr>
        <a:xfrm>
          <a:off x="1923118" y="95285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1C6FF5-453B-4295-831A-3883C231E7C1}">
      <dsp:nvSpPr>
        <dsp:cNvPr id="0" name=""/>
        <dsp:cNvSpPr/>
      </dsp:nvSpPr>
      <dsp:spPr>
        <a:xfrm>
          <a:off x="1418390" y="95285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17E009-69FA-4D32-B3D4-6ECCF1808638}">
      <dsp:nvSpPr>
        <dsp:cNvPr id="0" name=""/>
        <dsp:cNvSpPr/>
      </dsp:nvSpPr>
      <dsp:spPr>
        <a:xfrm>
          <a:off x="914526" y="952859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CD083D-1306-4E5B-AE4C-1D73924F73ED}">
      <dsp:nvSpPr>
        <dsp:cNvPr id="0" name=""/>
        <dsp:cNvSpPr/>
      </dsp:nvSpPr>
      <dsp:spPr>
        <a:xfrm>
          <a:off x="192339" y="312243"/>
          <a:ext cx="4348239" cy="61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>
              <a:solidFill>
                <a:schemeClr val="accent2"/>
              </a:solidFill>
            </a:rPr>
            <a:t>Enabling business environment</a:t>
          </a:r>
          <a:endParaRPr lang="en-US" sz="2400" kern="1200" dirty="0">
            <a:solidFill>
              <a:schemeClr val="accent2"/>
            </a:solidFill>
          </a:endParaRPr>
        </a:p>
      </dsp:txBody>
      <dsp:txXfrm>
        <a:off x="192339" y="312243"/>
        <a:ext cx="4348239" cy="610988"/>
      </dsp:txXfrm>
    </dsp:sp>
    <dsp:sp modelId="{25682341-5E20-49F9-951D-E21F61E4676E}">
      <dsp:nvSpPr>
        <dsp:cNvPr id="0" name=""/>
        <dsp:cNvSpPr/>
      </dsp:nvSpPr>
      <dsp:spPr>
        <a:xfrm>
          <a:off x="3570399" y="2107316"/>
          <a:ext cx="489171" cy="48869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1C1900-162D-41A2-8123-E2F6CF4307BC}">
      <dsp:nvSpPr>
        <dsp:cNvPr id="0" name=""/>
        <dsp:cNvSpPr/>
      </dsp:nvSpPr>
      <dsp:spPr>
        <a:xfrm>
          <a:off x="3165061" y="2207416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B93104-C0F7-4830-9931-A702B176EDDB}">
      <dsp:nvSpPr>
        <dsp:cNvPr id="0" name=""/>
        <dsp:cNvSpPr/>
      </dsp:nvSpPr>
      <dsp:spPr>
        <a:xfrm>
          <a:off x="2700088" y="2207416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F1959B-1D9C-49B4-B7CD-C7081400151D}">
      <dsp:nvSpPr>
        <dsp:cNvPr id="0" name=""/>
        <dsp:cNvSpPr/>
      </dsp:nvSpPr>
      <dsp:spPr>
        <a:xfrm>
          <a:off x="2235980" y="2207416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212328-3413-4D33-96BB-28F0D408711D}">
      <dsp:nvSpPr>
        <dsp:cNvPr id="0" name=""/>
        <dsp:cNvSpPr/>
      </dsp:nvSpPr>
      <dsp:spPr>
        <a:xfrm>
          <a:off x="1771872" y="2207416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C66CFA-A643-4542-B519-FC85B8B00E5D}">
      <dsp:nvSpPr>
        <dsp:cNvPr id="0" name=""/>
        <dsp:cNvSpPr/>
      </dsp:nvSpPr>
      <dsp:spPr>
        <a:xfrm>
          <a:off x="1306900" y="2207416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9D22CF-B9B7-4AF2-8DF1-A3E39BFB15FB}">
      <dsp:nvSpPr>
        <dsp:cNvPr id="0" name=""/>
        <dsp:cNvSpPr/>
      </dsp:nvSpPr>
      <dsp:spPr>
        <a:xfrm>
          <a:off x="842792" y="2207416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471844-8789-49C0-AE88-6814646C19FE}">
      <dsp:nvSpPr>
        <dsp:cNvPr id="0" name=""/>
        <dsp:cNvSpPr/>
      </dsp:nvSpPr>
      <dsp:spPr>
        <a:xfrm>
          <a:off x="192342" y="1584863"/>
          <a:ext cx="3871637" cy="61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b="0" kern="1200" dirty="0">
              <a:solidFill>
                <a:schemeClr val="accent2"/>
              </a:solidFill>
            </a:rPr>
            <a:t>Employment policies with social protection + skills</a:t>
          </a:r>
          <a:endParaRPr lang="en-US" sz="2400" kern="1200" dirty="0">
            <a:solidFill>
              <a:schemeClr val="accent2"/>
            </a:solidFill>
          </a:endParaRPr>
        </a:p>
      </dsp:txBody>
      <dsp:txXfrm>
        <a:off x="192342" y="1584863"/>
        <a:ext cx="3871637" cy="610988"/>
      </dsp:txXfrm>
    </dsp:sp>
    <dsp:sp modelId="{6189669F-12E5-451F-91F0-182FF5784030}">
      <dsp:nvSpPr>
        <dsp:cNvPr id="0" name=""/>
        <dsp:cNvSpPr/>
      </dsp:nvSpPr>
      <dsp:spPr>
        <a:xfrm>
          <a:off x="3570399" y="3281604"/>
          <a:ext cx="489171" cy="48869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36368D-9303-48C1-8775-270848047591}">
      <dsp:nvSpPr>
        <dsp:cNvPr id="0" name=""/>
        <dsp:cNvSpPr/>
      </dsp:nvSpPr>
      <dsp:spPr>
        <a:xfrm>
          <a:off x="3165061" y="357246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4E5221-B158-486A-B7E6-355776603167}">
      <dsp:nvSpPr>
        <dsp:cNvPr id="0" name=""/>
        <dsp:cNvSpPr/>
      </dsp:nvSpPr>
      <dsp:spPr>
        <a:xfrm>
          <a:off x="2700088" y="357246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38281B-CBCE-415C-90A6-3C96E4B8BBC0}">
      <dsp:nvSpPr>
        <dsp:cNvPr id="0" name=""/>
        <dsp:cNvSpPr/>
      </dsp:nvSpPr>
      <dsp:spPr>
        <a:xfrm>
          <a:off x="2235980" y="357246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60E2C3-F020-45FD-AC1F-44C2087D8750}">
      <dsp:nvSpPr>
        <dsp:cNvPr id="0" name=""/>
        <dsp:cNvSpPr/>
      </dsp:nvSpPr>
      <dsp:spPr>
        <a:xfrm>
          <a:off x="1771872" y="357246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4A83AE-1338-4B8B-BD86-C42728F18BA8}">
      <dsp:nvSpPr>
        <dsp:cNvPr id="0" name=""/>
        <dsp:cNvSpPr/>
      </dsp:nvSpPr>
      <dsp:spPr>
        <a:xfrm>
          <a:off x="1306900" y="357246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734796-C81E-451D-B385-0A77484CC8CA}">
      <dsp:nvSpPr>
        <dsp:cNvPr id="0" name=""/>
        <dsp:cNvSpPr/>
      </dsp:nvSpPr>
      <dsp:spPr>
        <a:xfrm>
          <a:off x="842792" y="357246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0950DB-9023-420D-9043-BE545314A9D4}">
      <dsp:nvSpPr>
        <dsp:cNvPr id="0" name=""/>
        <dsp:cNvSpPr/>
      </dsp:nvSpPr>
      <dsp:spPr>
        <a:xfrm>
          <a:off x="192342" y="2891560"/>
          <a:ext cx="3352055" cy="61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600" b="0" kern="1200" dirty="0">
              <a:solidFill>
                <a:schemeClr val="accent2"/>
              </a:solidFill>
            </a:rPr>
            <a:t>Transitions to formality</a:t>
          </a:r>
          <a:endParaRPr lang="en-US" sz="2600" kern="1200" dirty="0">
            <a:solidFill>
              <a:schemeClr val="accent2"/>
            </a:solidFill>
          </a:endParaRPr>
        </a:p>
      </dsp:txBody>
      <dsp:txXfrm>
        <a:off x="192342" y="2891560"/>
        <a:ext cx="3352055" cy="610988"/>
      </dsp:txXfrm>
    </dsp:sp>
    <dsp:sp modelId="{D8F8631A-905E-4D4D-8D45-BB68BE1B3EEC}">
      <dsp:nvSpPr>
        <dsp:cNvPr id="0" name=""/>
        <dsp:cNvSpPr/>
      </dsp:nvSpPr>
      <dsp:spPr>
        <a:xfrm>
          <a:off x="4215137" y="4125844"/>
          <a:ext cx="489171" cy="48869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5BAEBD-773A-45AD-A3BD-4257967B6CE4}">
      <dsp:nvSpPr>
        <dsp:cNvPr id="0" name=""/>
        <dsp:cNvSpPr/>
      </dsp:nvSpPr>
      <dsp:spPr>
        <a:xfrm>
          <a:off x="3935117" y="4594710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5B8B8F-2827-4787-ABD6-60D8A11B806E}">
      <dsp:nvSpPr>
        <dsp:cNvPr id="0" name=""/>
        <dsp:cNvSpPr/>
      </dsp:nvSpPr>
      <dsp:spPr>
        <a:xfrm>
          <a:off x="3432117" y="482560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4D61AE-24C8-4242-B76F-3E965DC82735}">
      <dsp:nvSpPr>
        <dsp:cNvPr id="0" name=""/>
        <dsp:cNvSpPr/>
      </dsp:nvSpPr>
      <dsp:spPr>
        <a:xfrm>
          <a:off x="2928253" y="482560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A84129-8FC0-4A5A-B900-ABE0B85CDDE0}">
      <dsp:nvSpPr>
        <dsp:cNvPr id="0" name=""/>
        <dsp:cNvSpPr/>
      </dsp:nvSpPr>
      <dsp:spPr>
        <a:xfrm>
          <a:off x="2425253" y="482560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15953C-A01B-42A7-A2A8-8E2887B21DAD}">
      <dsp:nvSpPr>
        <dsp:cNvPr id="0" name=""/>
        <dsp:cNvSpPr/>
      </dsp:nvSpPr>
      <dsp:spPr>
        <a:xfrm>
          <a:off x="1922254" y="482560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7B93B1-A382-4643-BDFA-60F23C199C76}">
      <dsp:nvSpPr>
        <dsp:cNvPr id="0" name=""/>
        <dsp:cNvSpPr/>
      </dsp:nvSpPr>
      <dsp:spPr>
        <a:xfrm>
          <a:off x="1418390" y="482560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815D51-041F-4D93-9722-0E5FD2EE1132}">
      <dsp:nvSpPr>
        <dsp:cNvPr id="0" name=""/>
        <dsp:cNvSpPr/>
      </dsp:nvSpPr>
      <dsp:spPr>
        <a:xfrm>
          <a:off x="915392" y="4825601"/>
          <a:ext cx="244585" cy="2445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3D5C5A-BDAE-4E6C-8D92-A1E0A22EE993}">
      <dsp:nvSpPr>
        <dsp:cNvPr id="0" name=""/>
        <dsp:cNvSpPr/>
      </dsp:nvSpPr>
      <dsp:spPr>
        <a:xfrm>
          <a:off x="192353" y="4116756"/>
          <a:ext cx="4577075" cy="61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600" b="0" kern="1200" dirty="0">
              <a:solidFill>
                <a:schemeClr val="accent2"/>
              </a:solidFill>
            </a:rPr>
            <a:t>Social dialogue</a:t>
          </a:r>
          <a:endParaRPr lang="en-US" sz="2600" kern="1200" dirty="0">
            <a:solidFill>
              <a:schemeClr val="accent2"/>
            </a:solidFill>
          </a:endParaRPr>
        </a:p>
      </dsp:txBody>
      <dsp:txXfrm>
        <a:off x="192353" y="4116756"/>
        <a:ext cx="4577075" cy="610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CD1D4-8059-423F-A401-1CBD27563E46}">
      <dsp:nvSpPr>
        <dsp:cNvPr id="0" name=""/>
        <dsp:cNvSpPr/>
      </dsp:nvSpPr>
      <dsp:spPr>
        <a:xfrm>
          <a:off x="-537048" y="0"/>
          <a:ext cx="5046345" cy="5046345"/>
        </a:xfrm>
        <a:prstGeom prst="pie">
          <a:avLst>
            <a:gd name="adj1" fmla="val 5400000"/>
            <a:gd name="adj2" fmla="val 16200000"/>
          </a:avLst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702E0-7A13-4BA1-BA8D-046AF2E1A1AD}">
      <dsp:nvSpPr>
        <dsp:cNvPr id="0" name=""/>
        <dsp:cNvSpPr/>
      </dsp:nvSpPr>
      <dsp:spPr>
        <a:xfrm>
          <a:off x="1984931" y="0"/>
          <a:ext cx="8411242" cy="5046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National </a:t>
          </a:r>
          <a:r>
            <a:rPr lang="fr-CH" sz="2400" kern="1200" dirty="0" err="1"/>
            <a:t>level</a:t>
          </a:r>
          <a:endParaRPr lang="en-US" sz="2400" kern="1200" dirty="0"/>
        </a:p>
      </dsp:txBody>
      <dsp:txXfrm>
        <a:off x="1984931" y="0"/>
        <a:ext cx="4205621" cy="1513906"/>
      </dsp:txXfrm>
    </dsp:sp>
    <dsp:sp modelId="{DFFCA7D7-BE5F-4A13-BFA7-0717D14F9A39}">
      <dsp:nvSpPr>
        <dsp:cNvPr id="0" name=""/>
        <dsp:cNvSpPr/>
      </dsp:nvSpPr>
      <dsp:spPr>
        <a:xfrm>
          <a:off x="346063" y="1513906"/>
          <a:ext cx="3280120" cy="328012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E6A5D-116C-43A2-AA10-F363D447BA18}">
      <dsp:nvSpPr>
        <dsp:cNvPr id="0" name=""/>
        <dsp:cNvSpPr/>
      </dsp:nvSpPr>
      <dsp:spPr>
        <a:xfrm>
          <a:off x="1968994" y="1513906"/>
          <a:ext cx="7982588" cy="3280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 err="1"/>
            <a:t>Sector</a:t>
          </a:r>
          <a:r>
            <a:rPr lang="fr-CH" sz="2800" kern="1200" dirty="0"/>
            <a:t> </a:t>
          </a:r>
          <a:r>
            <a:rPr lang="fr-CH" sz="2800" kern="1200" dirty="0" err="1"/>
            <a:t>level</a:t>
          </a:r>
          <a:endParaRPr lang="en-US" sz="2800" kern="1200" dirty="0"/>
        </a:p>
      </dsp:txBody>
      <dsp:txXfrm>
        <a:off x="1968994" y="1513906"/>
        <a:ext cx="3991294" cy="1513901"/>
      </dsp:txXfrm>
    </dsp:sp>
    <dsp:sp modelId="{C38253DE-477E-4B10-9AAF-7DD440AA14EE}">
      <dsp:nvSpPr>
        <dsp:cNvPr id="0" name=""/>
        <dsp:cNvSpPr/>
      </dsp:nvSpPr>
      <dsp:spPr>
        <a:xfrm>
          <a:off x="1239467" y="2996924"/>
          <a:ext cx="1513901" cy="151390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CD72E-0F15-49F0-8ABD-1132A49F1DF8}">
      <dsp:nvSpPr>
        <dsp:cNvPr id="0" name=""/>
        <dsp:cNvSpPr/>
      </dsp:nvSpPr>
      <dsp:spPr>
        <a:xfrm>
          <a:off x="1986123" y="3027808"/>
          <a:ext cx="7948331" cy="15139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 err="1">
              <a:solidFill>
                <a:schemeClr val="bg1"/>
              </a:solidFill>
            </a:rPr>
            <a:t>Firm</a:t>
          </a:r>
          <a:r>
            <a:rPr lang="fr-CH" sz="2800" kern="1200" dirty="0">
              <a:solidFill>
                <a:schemeClr val="bg1"/>
              </a:solidFill>
            </a:rPr>
            <a:t> </a:t>
          </a:r>
          <a:r>
            <a:rPr lang="fr-CH" sz="2800" kern="1200" dirty="0" err="1">
              <a:solidFill>
                <a:schemeClr val="bg1"/>
              </a:solidFill>
            </a:rPr>
            <a:t>level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986123" y="3027808"/>
        <a:ext cx="3974165" cy="1513901"/>
      </dsp:txXfrm>
    </dsp:sp>
    <dsp:sp modelId="{A433B455-1D30-45F5-ACFC-6CEA83849599}">
      <dsp:nvSpPr>
        <dsp:cNvPr id="0" name=""/>
        <dsp:cNvSpPr/>
      </dsp:nvSpPr>
      <dsp:spPr>
        <a:xfrm>
          <a:off x="5173265" y="1513906"/>
          <a:ext cx="5548213" cy="15139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/>
            <a:t>Access to </a:t>
          </a:r>
          <a:r>
            <a:rPr lang="fr-CH" sz="2000" kern="1200" dirty="0" err="1"/>
            <a:t>foreign</a:t>
          </a:r>
          <a:r>
            <a:rPr lang="fr-CH" sz="2000" kern="1200" dirty="0"/>
            <a:t> </a:t>
          </a:r>
          <a:r>
            <a:rPr lang="fr-CH" sz="2000" kern="1200" dirty="0" err="1"/>
            <a:t>markets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 err="1"/>
            <a:t>Workforce</a:t>
          </a:r>
          <a:r>
            <a:rPr lang="fr-CH" sz="2000" kern="1200" dirty="0"/>
            <a:t> </a:t>
          </a:r>
          <a:r>
            <a:rPr lang="fr-CH" sz="2000" kern="1200" dirty="0" err="1"/>
            <a:t>skills</a:t>
          </a:r>
          <a:endParaRPr lang="en-US" sz="2000" kern="1200" dirty="0"/>
        </a:p>
      </dsp:txBody>
      <dsp:txXfrm>
        <a:off x="5173265" y="1513906"/>
        <a:ext cx="5548213" cy="1513901"/>
      </dsp:txXfrm>
    </dsp:sp>
    <dsp:sp modelId="{7DA6C467-EB9C-43B8-A35A-5A02745136B9}">
      <dsp:nvSpPr>
        <dsp:cNvPr id="0" name=""/>
        <dsp:cNvSpPr/>
      </dsp:nvSpPr>
      <dsp:spPr>
        <a:xfrm>
          <a:off x="4886191" y="3027808"/>
          <a:ext cx="6122361" cy="15139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 err="1"/>
            <a:t>Managerial</a:t>
          </a:r>
          <a:r>
            <a:rPr lang="fr-CH" sz="2000" kern="1200" dirty="0"/>
            <a:t> </a:t>
          </a:r>
          <a:r>
            <a:rPr lang="fr-CH" sz="2000" kern="1200" dirty="0" err="1"/>
            <a:t>skills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 err="1"/>
            <a:t>Improving</a:t>
          </a:r>
          <a:r>
            <a:rPr lang="fr-CH" sz="2000" kern="1200" dirty="0"/>
            <a:t> </a:t>
          </a:r>
          <a:r>
            <a:rPr lang="fr-CH" sz="2000" kern="1200" dirty="0" err="1"/>
            <a:t>working</a:t>
          </a:r>
          <a:r>
            <a:rPr lang="fr-CH" sz="2000" kern="1200" dirty="0"/>
            <a:t> conditions</a:t>
          </a:r>
          <a:endParaRPr lang="en-US" sz="2000" kern="1200" dirty="0"/>
        </a:p>
      </dsp:txBody>
      <dsp:txXfrm>
        <a:off x="4886191" y="3027808"/>
        <a:ext cx="6122361" cy="1513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7E125-8A73-42F5-880A-3305E6AE6B67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04A8A-EEE2-4BEB-BA08-A0C6F12D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26FEE-2901-4F80-B040-94DEDE5C3EC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03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CEB8A-F416-474B-A7E8-FEE930FB1A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83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7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CEB8A-F416-474B-A7E8-FEE930FB1A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83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9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CEB8A-F416-474B-A7E8-FEE930FB1A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83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61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move to the central part of the report that presents the main elements of the Productivity Ecosystem for Decent Work framework</a:t>
            </a:r>
          </a:p>
          <a:p>
            <a:endParaRPr lang="en-US" dirty="0"/>
          </a:p>
          <a:p>
            <a:r>
              <a:rPr lang="en-US" dirty="0"/>
              <a:t>As productivity drivers interface between enterprise, sector and national policy level it is important that the issue of MSME productivity is addressed in an integrated way across the 3 levels</a:t>
            </a:r>
          </a:p>
          <a:p>
            <a:endParaRPr lang="en-US" dirty="0"/>
          </a:p>
          <a:p>
            <a:r>
              <a:rPr lang="en-US" dirty="0"/>
              <a:t>The ecosystems approach is looking beyond the immediate visible symptoms to understand the root causes of the productivity challenges for MSMEs.</a:t>
            </a:r>
          </a:p>
          <a:p>
            <a:endParaRPr lang="en-US" dirty="0"/>
          </a:p>
          <a:p>
            <a:r>
              <a:rPr lang="en-US" dirty="0"/>
              <a:t>To deliver, this approach requires institutional players and private sector stakeholders to partner and work together in an integrated way.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04A8A-EEE2-4BEB-BA08-A0C6F12D7E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6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So, in reality, productivity drivers interface across policy, sector and firm levels. But to make these drivers discussable, we have parsed them out in the report.</a:t>
            </a:r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Let’s look at some key drivers of productivity and decent work within a larger productivity ecosystems framework.</a:t>
            </a:r>
          </a:p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At the policy level we need:</a:t>
            </a:r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 enabling business environment as perquisite for a productive growth of enterprises and in particular</a:t>
            </a:r>
          </a:p>
          <a:p>
            <a:pPr marL="110488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Efficient tax regulation and business registration procedures are key to supporting MSMEs, who tend to lack specialized staff and resources to navigate complex regulations </a:t>
            </a:r>
          </a:p>
          <a:p>
            <a:pPr marL="110488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Access to finance and credit conditions </a:t>
            </a:r>
            <a:r>
              <a:rPr lang="en-GB" sz="1800" b="0" dirty="0" err="1">
                <a:solidFill>
                  <a:schemeClr val="bg1"/>
                </a:solidFill>
              </a:rPr>
              <a:t>favorable</a:t>
            </a:r>
            <a:r>
              <a:rPr lang="en-GB" sz="1800" b="0" dirty="0">
                <a:solidFill>
                  <a:schemeClr val="bg1"/>
                </a:solidFill>
              </a:rPr>
              <a:t> to MSMEs are essential to helping MSMEs cope with shocks such as the COVID-19 pandemic, invest in business and enhance productivity</a:t>
            </a:r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 employment policy framework that offers adequate social protection and upskilling and reskilling opportunities to workers in MSMEs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Focus on enterprise formalization : Policies that enable transition to formality as 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en-GB" sz="1800" b="0" dirty="0">
                <a:solidFill>
                  <a:schemeClr val="bg1"/>
                </a:solidFill>
              </a:rPr>
              <a:t>usiness informality and low productivity are closely related and promoting transitions to formality is therefore essential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dirty="0">
                <a:solidFill>
                  <a:schemeClr val="bg1"/>
                </a:solidFill>
              </a:rPr>
              <a:t>Meaningful social dialogue : S</a:t>
            </a:r>
            <a:r>
              <a:rPr lang="en-GB" sz="1200" b="0" dirty="0">
                <a:solidFill>
                  <a:schemeClr val="bg1"/>
                </a:solidFill>
              </a:rPr>
              <a:t>ocial dialogue can support productivity enhancing-policies by ensuring policy coherence and strengthening the relationship between productivity and working conditions</a:t>
            </a:r>
          </a:p>
          <a:p>
            <a:pPr marL="110488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bg1"/>
                </a:solidFill>
              </a:rPr>
              <a:t>Access to social protection is associated with productivity gains by facilitating formalization, asset creation and labour mobility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1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dirty="0" err="1"/>
              <a:t>Zooming</a:t>
            </a:r>
            <a:r>
              <a:rPr lang="fr-CH" sz="1200" dirty="0"/>
              <a:t> in on </a:t>
            </a:r>
            <a:r>
              <a:rPr lang="fr-CH" sz="1200" dirty="0" err="1"/>
              <a:t>policy</a:t>
            </a:r>
            <a:r>
              <a:rPr lang="fr-CH" sz="1200" dirty="0"/>
              <a:t> drivers at the </a:t>
            </a:r>
            <a:r>
              <a:rPr lang="fr-CH" sz="1200" dirty="0" err="1"/>
              <a:t>sector</a:t>
            </a:r>
            <a:r>
              <a:rPr lang="fr-CH" sz="1200" dirty="0"/>
              <a:t> and </a:t>
            </a:r>
            <a:r>
              <a:rPr lang="fr-CH" sz="1200" dirty="0" err="1"/>
              <a:t>firm</a:t>
            </a:r>
            <a:r>
              <a:rPr lang="fr-CH" sz="1200" dirty="0"/>
              <a:t> </a:t>
            </a:r>
            <a:r>
              <a:rPr lang="fr-CH" sz="1200" dirty="0" err="1"/>
              <a:t>level</a:t>
            </a:r>
            <a:r>
              <a:rPr lang="fr-CH" sz="1200" dirty="0"/>
              <a:t>:</a:t>
            </a:r>
          </a:p>
          <a:p>
            <a:endParaRPr lang="fr-CH" sz="1200" dirty="0"/>
          </a:p>
          <a:p>
            <a:r>
              <a:rPr lang="fr-CH" sz="1200" dirty="0" err="1"/>
              <a:t>Sector</a:t>
            </a:r>
            <a:r>
              <a:rPr lang="fr-CH" sz="1200" dirty="0"/>
              <a:t>- and </a:t>
            </a:r>
            <a:r>
              <a:rPr lang="fr-CH" sz="1200" dirty="0" err="1"/>
              <a:t>firm-level</a:t>
            </a:r>
            <a:r>
              <a:rPr lang="fr-CH" sz="1200" dirty="0"/>
              <a:t> drivers relate to </a:t>
            </a:r>
            <a:r>
              <a:rPr lang="fr-CH" sz="1200" dirty="0" err="1"/>
              <a:t>market</a:t>
            </a:r>
            <a:r>
              <a:rPr lang="fr-CH" sz="1200" dirty="0"/>
              <a:t> </a:t>
            </a:r>
            <a:r>
              <a:rPr lang="fr-CH" sz="1200" dirty="0" err="1"/>
              <a:t>access</a:t>
            </a:r>
            <a:r>
              <a:rPr lang="fr-CH" sz="1200" dirty="0"/>
              <a:t>, </a:t>
            </a:r>
            <a:r>
              <a:rPr lang="fr-CH" sz="1200" dirty="0" err="1"/>
              <a:t>skills</a:t>
            </a:r>
            <a:r>
              <a:rPr lang="fr-CH" sz="1200" dirty="0"/>
              <a:t>, and the </a:t>
            </a:r>
            <a:r>
              <a:rPr lang="fr-CH" sz="1200" dirty="0" err="1"/>
              <a:t>relationship</a:t>
            </a:r>
            <a:r>
              <a:rPr lang="fr-CH" sz="1200" dirty="0"/>
              <a:t> </a:t>
            </a:r>
            <a:r>
              <a:rPr lang="fr-CH" sz="1200" dirty="0" err="1"/>
              <a:t>between</a:t>
            </a:r>
            <a:r>
              <a:rPr lang="fr-CH" sz="1200" dirty="0"/>
              <a:t> productivity and </a:t>
            </a:r>
            <a:r>
              <a:rPr lang="fr-CH" sz="1200" dirty="0" err="1"/>
              <a:t>decent</a:t>
            </a:r>
            <a:r>
              <a:rPr lang="fr-CH" sz="1200" dirty="0"/>
              <a:t> </a:t>
            </a:r>
            <a:r>
              <a:rPr lang="fr-CH" sz="1200" dirty="0" err="1"/>
              <a:t>work</a:t>
            </a:r>
            <a:r>
              <a:rPr lang="fr-CH" sz="1200" dirty="0"/>
              <a:t>.</a:t>
            </a:r>
          </a:p>
          <a:p>
            <a:endParaRPr lang="fr-CH" sz="1200" dirty="0"/>
          </a:p>
          <a:p>
            <a:pPr marL="81913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A sectorial and  firm lens is important to ensuring that policy responses are relevant to the productivity and decent work dynamics of a given context</a:t>
            </a:r>
          </a:p>
          <a:p>
            <a:pPr marL="81913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Access to foreign markets boosts MSME productivity yet only a minority of MSMEs are able to access export markets</a:t>
            </a:r>
          </a:p>
          <a:p>
            <a:pPr marL="81913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Workforce skills are a key driver of productivity and ensuring MSME worker access to learning opportunities is essential</a:t>
            </a:r>
          </a:p>
          <a:p>
            <a:pPr marL="81913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Key productivity and decent work drivers at firm-level</a:t>
            </a:r>
          </a:p>
          <a:p>
            <a:pPr marL="81913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Managerial skills are a key determinant of productivity yet MSME managers tend to exhibit low managerial skill</a:t>
            </a:r>
          </a:p>
          <a:p>
            <a:pPr marL="81913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Improvements in working conditions in firms contribute to productivity growth and vice-versa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4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bg1"/>
                </a:solidFill>
              </a:rPr>
              <a:t>Technology</a:t>
            </a:r>
          </a:p>
          <a:p>
            <a:pPr marL="820800" lvl="1" indent="-28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Digitalization can open up new opportunities for MSMEs and may translate into productivity growth in the medium-term</a:t>
            </a:r>
          </a:p>
          <a:p>
            <a:pPr marL="820800" lvl="1" indent="-28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Digital adoption is most effective when combined with complementary investments in skills upgrading and reforms to the business environment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bg1"/>
                </a:solidFill>
              </a:rPr>
              <a:t>Environmental sustainability</a:t>
            </a:r>
          </a:p>
          <a:p>
            <a:pPr marL="81913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Transition to more environmentally-friendly production processes can boost MSME productivity and job quality</a:t>
            </a:r>
          </a:p>
          <a:p>
            <a:pPr marL="81913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Capacity building and access to finance to help MSMEs overcome the up-front investment costs are required to support MSMEs’ green transition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bg1"/>
                </a:solidFill>
              </a:rPr>
              <a:t>Gender</a:t>
            </a:r>
          </a:p>
          <a:p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Women entrepreneurs continue to face constraints in terms of access to markets, training, and finance. They also remain under-represented in export-oriented and growth sectors such as technology and high-tech related sectors. Policy measures to promote women entrepreneurs' access to support services and to sectors in which they are underrepresented is therefore crucial.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8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04A8A-EEE2-4BEB-BA08-A0C6F12D7E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8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24" y="5650264"/>
            <a:ext cx="2021609" cy="4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4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7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47" y="5957912"/>
            <a:ext cx="2021609" cy="496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EF170-56FA-41D7-AAEF-01F4D6796E0E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78" y="5886727"/>
            <a:ext cx="1668780" cy="6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" y="474210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AE773-DF7F-4C95-9136-18B8FA6A6DC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43" y="474210"/>
            <a:ext cx="1976137" cy="463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67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7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46667"/>
            <a:ext cx="12192000" cy="71995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00" y="187200"/>
            <a:ext cx="11520000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1560000"/>
            <a:ext cx="1152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1600" y="63408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600" baseline="0">
                <a:solidFill>
                  <a:srgbClr val="FFFFFF"/>
                </a:solidFill>
                <a:latin typeface="Arial"/>
              </a:defRPr>
            </a:lvl1pPr>
          </a:lstStyle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 userDrawn="1"/>
        </p:nvSpPr>
        <p:spPr>
          <a:xfrm>
            <a:off x="336000" y="6458723"/>
            <a:ext cx="8859758" cy="253754"/>
          </a:xfrm>
          <a:prstGeom prst="rect">
            <a:avLst/>
          </a:prstGeom>
        </p:spPr>
        <p:txBody>
          <a:bodyPr vert="horz" wrap="none" lIns="121920" tIns="60960" rIns="0" bIns="6096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tx1"/>
                </a:solidFill>
              </a:rPr>
              <a:t>© ILO &amp; OECD |   </a:t>
            </a:r>
            <a:r>
              <a:rPr lang="en-US" sz="1600" dirty="0">
                <a:solidFill>
                  <a:schemeClr val="tx1"/>
                </a:solidFill>
              </a:rPr>
              <a:t>MSME Productivity, Inclusive Growth and Decent Work Creation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62" y="6146667"/>
            <a:ext cx="1819738" cy="7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8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hf hdr="0" dt="0"/>
  <p:txStyles>
    <p:titleStyle>
      <a:lvl1pPr algn="l" defTabSz="1219170" rtl="0" eaLnBrk="1" latinLnBrk="0" hangingPunct="1">
        <a:lnSpc>
          <a:spcPts val="4533"/>
        </a:lnSpc>
        <a:spcBef>
          <a:spcPct val="0"/>
        </a:spcBef>
        <a:buNone/>
        <a:defRPr sz="4000" b="1" kern="1200">
          <a:solidFill>
            <a:srgbClr val="006666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595959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3200" kern="1200">
          <a:solidFill>
            <a:srgbClr val="595959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595959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rgbClr val="595959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097195"/>
            <a:ext cx="6914210" cy="22321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0"/>
              </a:spcBef>
              <a:spcAft>
                <a:spcPts val="2400"/>
              </a:spcAft>
            </a:pPr>
            <a:r>
              <a:rPr lang="en-US" sz="4800" dirty="0">
                <a:solidFill>
                  <a:srgbClr val="006665"/>
                </a:solidFill>
                <a:latin typeface="Arial Narrow" panose="020B0606020202030204" pitchFamily="34" charset="0"/>
              </a:rPr>
              <a:t>MSME Productivity, Inclusive Growth and Decent Work Creation</a:t>
            </a:r>
            <a:br>
              <a:rPr lang="en-US" sz="3467" dirty="0">
                <a:solidFill>
                  <a:srgbClr val="006665"/>
                </a:solidFill>
                <a:latin typeface="Arial Narrow" panose="020B0606020202030204" pitchFamily="34" charset="0"/>
              </a:rPr>
            </a:br>
            <a:br>
              <a:rPr lang="en-GB" sz="3467" dirty="0">
                <a:solidFill>
                  <a:srgbClr val="006665"/>
                </a:solidFill>
                <a:latin typeface="Arial Narrow" panose="020B0606020202030204" pitchFamily="34" charset="0"/>
              </a:rPr>
            </a:br>
            <a:endParaRPr lang="en-US" sz="3467" dirty="0">
              <a:solidFill>
                <a:srgbClr val="00666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48" y="4666140"/>
            <a:ext cx="6997791" cy="1272100"/>
          </a:xfrm>
        </p:spPr>
        <p:txBody>
          <a:bodyPr vert="horz" lIns="0" tIns="0" rIns="0" bIns="0" rtlCol="0" anchor="t">
            <a:noAutofit/>
          </a:bodyPr>
          <a:lstStyle/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006665"/>
              </a:solidFill>
              <a:latin typeface="+mj-lt"/>
              <a:ea typeface="+mn-lt"/>
              <a:cs typeface="+mn-lt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6665"/>
                </a:solidFill>
                <a:latin typeface="+mj-lt"/>
                <a:ea typeface="+mn-lt"/>
                <a:cs typeface="+mn-lt"/>
              </a:rPr>
              <a:t>Mark </a:t>
            </a:r>
            <a:r>
              <a:rPr lang="en-GB" sz="1800" dirty="0" err="1">
                <a:solidFill>
                  <a:srgbClr val="006665"/>
                </a:solidFill>
                <a:latin typeface="+mj-lt"/>
                <a:ea typeface="+mn-lt"/>
                <a:cs typeface="+mn-lt"/>
              </a:rPr>
              <a:t>Keese</a:t>
            </a:r>
            <a:r>
              <a:rPr lang="en-GB" sz="1800" dirty="0">
                <a:solidFill>
                  <a:srgbClr val="006665"/>
                </a:solidFill>
                <a:latin typeface="+mj-lt"/>
                <a:ea typeface="+mn-lt"/>
                <a:cs typeface="+mn-lt"/>
              </a:rPr>
              <a:t>, </a:t>
            </a:r>
            <a:r>
              <a:rPr lang="en-US" sz="1800" dirty="0">
                <a:solidFill>
                  <a:srgbClr val="006665"/>
                </a:solidFill>
                <a:latin typeface="+mj-lt"/>
                <a:ea typeface="+mn-lt"/>
                <a:cs typeface="+mn-lt"/>
              </a:rPr>
              <a:t>Head of Skills and Employability Division, OECD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6665"/>
                </a:solidFill>
                <a:latin typeface="+mj-lt"/>
                <a:ea typeface="+mn-lt"/>
                <a:cs typeface="+mn-lt"/>
              </a:rPr>
              <a:t>Martha Newton, Deputy Director-General for Policy, ILO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n-GB" sz="1800" dirty="0">
              <a:solidFill>
                <a:srgbClr val="006665"/>
              </a:solidFill>
              <a:latin typeface="Overpass" panose="00000500000000000000" pitchFamily="2" charset="0"/>
              <a:cs typeface="Arial" panose="020B060402020202020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98948"/>
            <a:ext cx="5951075" cy="41079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6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666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6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G20 Employment Working Group Meeting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6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n-GB" sz="2000" dirty="0">
                <a:solidFill>
                  <a:srgbClr val="006665"/>
                </a:solidFill>
                <a:latin typeface="Arial Narrow" panose="020B0606020202030204" pitchFamily="34" charset="0"/>
              </a:rPr>
              <a:t>10-12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6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227C0-AD57-4F9B-BAE3-EEFB0D0EE427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88379-3AF8-477A-92F1-E23A620713BE}"/>
              </a:ext>
            </a:extLst>
          </p:cNvPr>
          <p:cNvSpPr txBox="1"/>
          <p:nvPr/>
        </p:nvSpPr>
        <p:spPr>
          <a:xfrm>
            <a:off x="10706100" y="-2"/>
            <a:ext cx="1485900" cy="1397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36D6F7-1D4A-46E5-B08F-FC3002823881}"/>
              </a:ext>
            </a:extLst>
          </p:cNvPr>
          <p:cNvPicPr/>
          <p:nvPr/>
        </p:nvPicPr>
        <p:blipFill rotWithShape="1">
          <a:blip r:embed="rId3"/>
          <a:srcRect l="10844" t="34934" r="65863" b="26075"/>
          <a:stretch/>
        </p:blipFill>
        <p:spPr bwMode="auto">
          <a:xfrm>
            <a:off x="10919334" y="238352"/>
            <a:ext cx="1024255" cy="963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logofoot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64" y="4581320"/>
            <a:ext cx="2056636" cy="117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14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297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FC4A-33BB-42D9-9208-F0F8E6AE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1520000" cy="1296000"/>
          </a:xfrm>
        </p:spPr>
        <p:txBody>
          <a:bodyPr/>
          <a:lstStyle/>
          <a:p>
            <a:br>
              <a:rPr lang="en-GB" sz="3600" b="1" dirty="0"/>
            </a:br>
            <a:r>
              <a:rPr lang="en-GB" sz="3600" b="1" dirty="0"/>
              <a:t>Main policy leads</a:t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39D7D-39F4-40FE-A487-46EDFCBD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6CC39-6127-4780-9C70-05F58EC6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8F26F-09FA-48E6-BF4E-3340964121C4}"/>
              </a:ext>
            </a:extLst>
          </p:cNvPr>
          <p:cNvSpPr/>
          <p:nvPr/>
        </p:nvSpPr>
        <p:spPr>
          <a:xfrm>
            <a:off x="490538" y="1138143"/>
            <a:ext cx="11210924" cy="4939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>
              <a:latin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(Body)"/>
              </a:rPr>
              <a:t>Strengthen MSME productivity through a </a:t>
            </a:r>
            <a:r>
              <a:rPr lang="en-US" sz="2000" b="1" dirty="0">
                <a:solidFill>
                  <a:schemeClr val="accent3"/>
                </a:solidFill>
                <a:latin typeface="Arial (Body)"/>
              </a:rPr>
              <a:t>coordinated and systemic approach </a:t>
            </a:r>
            <a:r>
              <a:rPr lang="en-US" sz="2000" dirty="0">
                <a:latin typeface="Arial (Body)"/>
              </a:rPr>
              <a:t>(i.e. Productivity Ecosystems for Decent Work Framework). </a:t>
            </a:r>
          </a:p>
          <a:p>
            <a:endParaRPr lang="en-US" sz="2000" dirty="0">
              <a:latin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(Body)"/>
              </a:rPr>
              <a:t>Introduce an </a:t>
            </a:r>
            <a:r>
              <a:rPr lang="en-US" sz="2000" b="1" dirty="0">
                <a:solidFill>
                  <a:schemeClr val="accent3"/>
                </a:solidFill>
                <a:latin typeface="Arial (Body)"/>
              </a:rPr>
              <a:t>employment policy framework </a:t>
            </a:r>
            <a:r>
              <a:rPr lang="en-US" sz="2000" dirty="0">
                <a:latin typeface="Arial (Body)"/>
              </a:rPr>
              <a:t>that offers </a:t>
            </a:r>
            <a:r>
              <a:rPr lang="en-US" sz="2000" b="1" dirty="0">
                <a:latin typeface="Arial (Body)"/>
              </a:rPr>
              <a:t>adequate social protection </a:t>
            </a:r>
            <a:r>
              <a:rPr lang="en-US" sz="2000" dirty="0">
                <a:latin typeface="Arial (Body)"/>
              </a:rPr>
              <a:t>and </a:t>
            </a:r>
            <a:r>
              <a:rPr lang="en-US" sz="2000" b="1" dirty="0">
                <a:latin typeface="Arial (Body)"/>
              </a:rPr>
              <a:t>upskilling and reskilling opportunities </a:t>
            </a:r>
            <a:r>
              <a:rPr lang="en-US" sz="2000" dirty="0">
                <a:latin typeface="Arial (Body)"/>
              </a:rPr>
              <a:t>to workers in MSMEs.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(Body)"/>
              </a:rPr>
              <a:t>Develop an </a:t>
            </a:r>
            <a:r>
              <a:rPr lang="en-US" sz="2000" b="1" dirty="0">
                <a:latin typeface="Arial (Body)"/>
              </a:rPr>
              <a:t>integrated approach to </a:t>
            </a:r>
            <a:r>
              <a:rPr lang="en-US" sz="2000" b="1" dirty="0">
                <a:solidFill>
                  <a:schemeClr val="accent3"/>
                </a:solidFill>
                <a:latin typeface="Arial (Body)"/>
              </a:rPr>
              <a:t>workforce skills upgrading </a:t>
            </a:r>
            <a:r>
              <a:rPr lang="en-US" sz="2000" dirty="0">
                <a:latin typeface="Arial (Body)"/>
              </a:rPr>
              <a:t>that is tailored to industry needs and built upon consultation </a:t>
            </a:r>
            <a:r>
              <a:rPr lang="en-US" sz="2000" b="1" dirty="0">
                <a:latin typeface="Arial (Body)"/>
              </a:rPr>
              <a:t>with social partners</a:t>
            </a:r>
            <a:r>
              <a:rPr lang="en-US" sz="2000" dirty="0">
                <a:latin typeface="Arial (Body)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(Body)"/>
              </a:rPr>
              <a:t>Encourage </a:t>
            </a:r>
            <a:r>
              <a:rPr lang="en-US" sz="2000" b="1" dirty="0">
                <a:latin typeface="Arial (Body)"/>
              </a:rPr>
              <a:t>meaningful </a:t>
            </a:r>
            <a:r>
              <a:rPr lang="en-US" sz="2000" b="1" dirty="0">
                <a:solidFill>
                  <a:schemeClr val="accent3"/>
                </a:solidFill>
                <a:latin typeface="Arial (Body)"/>
              </a:rPr>
              <a:t>social dialogue </a:t>
            </a:r>
            <a:r>
              <a:rPr lang="en-US" sz="2000" dirty="0">
                <a:latin typeface="Arial (Body)"/>
              </a:rPr>
              <a:t>to ensure that MSME productivity policies are informed by and address the needs of employers and workers.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 (Body)"/>
                <a:ea typeface="Times New Roman" panose="02020603050405020304" pitchFamily="18" charset="0"/>
              </a:rPr>
              <a:t>Support the </a:t>
            </a:r>
            <a:r>
              <a:rPr lang="en-GB" sz="2000" b="1" dirty="0">
                <a:solidFill>
                  <a:schemeClr val="accent3"/>
                </a:solidFill>
                <a:effectLst/>
                <a:latin typeface="Arial (Body)"/>
                <a:ea typeface="Times New Roman" panose="02020603050405020304" pitchFamily="18" charset="0"/>
              </a:rPr>
              <a:t>upgrading of managerial skills </a:t>
            </a:r>
            <a:r>
              <a:rPr lang="en-GB" sz="2000" dirty="0">
                <a:effectLst/>
                <a:latin typeface="Arial (Body)"/>
                <a:ea typeface="Times New Roman" panose="02020603050405020304" pitchFamily="18" charset="0"/>
              </a:rPr>
              <a:t>through training, mentoring and coaching services, including through the establishment of a networks of business development service providers</a:t>
            </a:r>
            <a:endParaRPr lang="en-GB" sz="2000" dirty="0">
              <a:latin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7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000" y="187200"/>
            <a:ext cx="11520000" cy="681888"/>
          </a:xfrm>
        </p:spPr>
        <p:txBody>
          <a:bodyPr/>
          <a:lstStyle/>
          <a:p>
            <a:pPr algn="ctr"/>
            <a:r>
              <a:rPr lang="en-GB" sz="3600" dirty="0"/>
              <a:t>Main messages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6000" y="1560000"/>
            <a:ext cx="11520000" cy="398539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Labour productivity is a key long-term driver of income growth which has contributed to poverty reduction in many emerging economies.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However, the relationship between productivity growth and wage growth cannot be taken for granted (i.e. decoupling experience of some OECD countries).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Labour productivity gaps between MSMEs and large companies are sizeable and have widened over the last 10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Labour productivity gaps by firm size and sectors contribute to rising income inequalities worldwide, thus calling for adequate policies to reduce them. </a:t>
            </a:r>
          </a:p>
        </p:txBody>
      </p:sp>
    </p:spTree>
    <p:extLst>
      <p:ext uri="{BB962C8B-B14F-4D97-AF65-F5344CB8AC3E}">
        <p14:creationId xmlns:p14="http://schemas.microsoft.com/office/powerpoint/2010/main" val="27032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324948" y="881253"/>
            <a:ext cx="9741158" cy="2693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2000" dirty="0">
                <a:solidFill>
                  <a:srgbClr val="24AD93"/>
                </a:solidFill>
                <a:latin typeface="Arial Narrow" panose="020B0606020202030204" pitchFamily="34" charset="0"/>
              </a:rPr>
              <a:t>Labour productivity gap between SMEs and large companies in selected G20 economies, 2019</a:t>
            </a:r>
            <a:endParaRPr lang="en-GB" sz="2000" dirty="0">
              <a:solidFill>
                <a:srgbClr val="24AD93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42507" y="102511"/>
            <a:ext cx="11520000" cy="747409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rgbClr val="0B0064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 defTabSz="1219170">
              <a:lnSpc>
                <a:spcPct val="100000"/>
              </a:lnSpc>
            </a:pPr>
            <a:r>
              <a:rPr lang="en-GB" sz="3600" dirty="0">
                <a:solidFill>
                  <a:srgbClr val="006665"/>
                </a:solidFill>
                <a:latin typeface="Arial Narrow" panose="020B0606020202030204" pitchFamily="34" charset="0"/>
              </a:rPr>
              <a:t>Labour productivity gaps by firm size are sizeable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5355872"/>
            <a:ext cx="12192000" cy="715574"/>
          </a:xfrm>
          <a:prstGeom prst="rect">
            <a:avLst/>
          </a:prstGeom>
        </p:spPr>
        <p:txBody>
          <a:bodyPr wrap="square" lIns="68574" tIns="34287" rIns="68574" bIns="34287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+mj-lt"/>
              </a:rPr>
              <a:t>Note: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Labour productivity gap = 100 – (average SME productivity/average large-firm productivity)*100. Labour productivity is defined as value added per person employed. SMEs are companies with up to 249 people employed. Large companies are companies with 250+ people employed. Data for Brazil and Korea refer to 2015. </a:t>
            </a:r>
            <a:r>
              <a:rPr lang="en-US" sz="1400" i="1" dirty="0">
                <a:solidFill>
                  <a:schemeClr val="bg1"/>
                </a:solidFill>
                <a:latin typeface="+mj-lt"/>
              </a:rPr>
              <a:t>Source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: OECD calculations based on OECD SDBS database. 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324948" y="1247892"/>
            <a:ext cx="9741158" cy="354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Percentage gap in average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labour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productivity, value-added per person employed, national currencies</a:t>
            </a:r>
            <a:endParaRPr lang="en-GB" sz="1800" i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923" y="1699660"/>
            <a:ext cx="608520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075766" y="895064"/>
            <a:ext cx="10058400" cy="3085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2000" dirty="0">
                <a:solidFill>
                  <a:srgbClr val="24AD93"/>
                </a:solidFill>
                <a:latin typeface="Arial Narrow" panose="020B0606020202030204" pitchFamily="34" charset="0"/>
              </a:rPr>
              <a:t>Labour productivity regional disparities in selected G20 countries, large regions (TL2), 2018</a:t>
            </a:r>
            <a:endParaRPr lang="en-GB" sz="2000" dirty="0">
              <a:solidFill>
                <a:srgbClr val="24AD93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82880" y="102511"/>
            <a:ext cx="11779627" cy="747409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rgbClr val="0B0064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 defTabSz="1219170">
              <a:lnSpc>
                <a:spcPct val="100000"/>
              </a:lnSpc>
            </a:pPr>
            <a:r>
              <a:rPr lang="en-US" sz="3400" dirty="0">
                <a:solidFill>
                  <a:srgbClr val="006665"/>
                </a:solidFill>
                <a:latin typeface="Arial Narrow" panose="020B0606020202030204" pitchFamily="34" charset="0"/>
              </a:rPr>
              <a:t>There are strong regional variations in Labour Productivity levels</a:t>
            </a:r>
            <a:endParaRPr lang="en-GB" sz="3400" dirty="0">
              <a:solidFill>
                <a:srgbClr val="006665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717" y="5654412"/>
            <a:ext cx="10990907" cy="500131"/>
          </a:xfrm>
          <a:prstGeom prst="rect">
            <a:avLst/>
          </a:prstGeom>
        </p:spPr>
        <p:txBody>
          <a:bodyPr wrap="square" lIns="68574" tIns="34287" rIns="68574" bIns="34287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+mj-lt"/>
              </a:rPr>
              <a:t>Note: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2018 or latest available year. Data for Australia and Canada refer to 2017; data for Japan to 2016; data for Turkey to 2015. </a:t>
            </a:r>
          </a:p>
          <a:p>
            <a:r>
              <a:rPr lang="en-US" sz="1400" i="1" dirty="0">
                <a:solidFill>
                  <a:schemeClr val="bg1"/>
                </a:solidFill>
                <a:latin typeface="+mj-lt"/>
              </a:rPr>
              <a:t>Source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: OECD (2020), OECD Regions and Cities at a Glance 2020, OECD Publishing, Paris, https://dx.doi.org/10.1787/959d5ba0-en.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806574" y="1203588"/>
            <a:ext cx="6947044" cy="354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Labour productivity measured as gross value added per person employed</a:t>
            </a:r>
            <a:endParaRPr lang="en-GB" sz="1800" i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102" y="1606832"/>
            <a:ext cx="78479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754168" y="754656"/>
            <a:ext cx="8421623" cy="2792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2000" dirty="0">
                <a:solidFill>
                  <a:srgbClr val="24AD93"/>
                </a:solidFill>
                <a:latin typeface="Arial Narrow" panose="020B0606020202030204" pitchFamily="34" charset="0"/>
              </a:rPr>
              <a:t>Sector-based </a:t>
            </a:r>
            <a:r>
              <a:rPr lang="en-US" sz="2000" dirty="0" err="1">
                <a:solidFill>
                  <a:srgbClr val="24AD93"/>
                </a:solidFill>
                <a:latin typeface="Arial Narrow" panose="020B0606020202030204" pitchFamily="34" charset="0"/>
              </a:rPr>
              <a:t>labour</a:t>
            </a:r>
            <a:r>
              <a:rPr lang="en-US" sz="2000" dirty="0">
                <a:solidFill>
                  <a:srgbClr val="24AD93"/>
                </a:solidFill>
                <a:latin typeface="Arial Narrow" panose="020B0606020202030204" pitchFamily="34" charset="0"/>
              </a:rPr>
              <a:t> productivity levels in selected G20 economies, 2020 </a:t>
            </a:r>
            <a:endParaRPr lang="en-GB" sz="2000" dirty="0">
              <a:solidFill>
                <a:srgbClr val="24AD93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82880" y="102511"/>
            <a:ext cx="11779627" cy="610721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rgbClr val="0B0064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 defTabSz="1219170">
              <a:lnSpc>
                <a:spcPct val="100000"/>
              </a:lnSpc>
            </a:pPr>
            <a:r>
              <a:rPr lang="en-US" sz="3400" dirty="0">
                <a:solidFill>
                  <a:srgbClr val="006665"/>
                </a:solidFill>
                <a:latin typeface="Arial Narrow" panose="020B0606020202030204" pitchFamily="34" charset="0"/>
              </a:rPr>
              <a:t>Cross-sector variations in Labour Productivity are also significant</a:t>
            </a:r>
            <a:endParaRPr lang="en-GB" sz="3400" dirty="0">
              <a:solidFill>
                <a:srgbClr val="006665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3120" y="3186315"/>
            <a:ext cx="2468880" cy="2870010"/>
          </a:xfrm>
          <a:prstGeom prst="rect">
            <a:avLst/>
          </a:prstGeom>
        </p:spPr>
        <p:txBody>
          <a:bodyPr wrap="square" lIns="68574" tIns="34287" rIns="68574" bIns="34287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+mj-lt"/>
              </a:rPr>
              <a:t>Note: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Business sector excludes agriculture, real estate activities and non-market sectors. Sector-based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labour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productivity levels are presented as a ratio of each national average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labour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productivity (whole economy). </a:t>
            </a: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+mj-lt"/>
              </a:rPr>
              <a:t>Source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: OECD Productivity Statistics database, April 2022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82880" y="1081883"/>
            <a:ext cx="11779626" cy="354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Productivity levels (value added per person employed) as a ratio to the national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labour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productivity average (whole economy)</a:t>
            </a:r>
            <a:endParaRPr lang="en-GB" sz="1800" i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38" y="1484325"/>
            <a:ext cx="71879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8D0846F-4DA9-4F91-88EC-AD152103E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000766"/>
            <a:ext cx="7048500" cy="500443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B28CE-EBCF-4803-8705-6043B1E7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87200"/>
            <a:ext cx="11520000" cy="683133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>
                <a:latin typeface="Arial Narrow" panose="020B0606020202030204" pitchFamily="34" charset="0"/>
              </a:rPr>
              <a:t>Productivity ecosystem for decent work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FE3F7-043A-4655-9878-E9DE22FC06E4}"/>
              </a:ext>
            </a:extLst>
          </p:cNvPr>
          <p:cNvSpPr txBox="1"/>
          <p:nvPr/>
        </p:nvSpPr>
        <p:spPr>
          <a:xfrm>
            <a:off x="336000" y="852799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4AD93"/>
                </a:solidFill>
                <a:latin typeface="Arial Narrow" panose="020B0606020202030204" pitchFamily="34" charset="0"/>
              </a:rPr>
              <a:t>Productivity Ecosystem Conceptual Framework </a:t>
            </a:r>
          </a:p>
          <a:p>
            <a:r>
              <a:rPr lang="en-GB" sz="2000" dirty="0">
                <a:solidFill>
                  <a:srgbClr val="24AD93"/>
                </a:solidFill>
                <a:latin typeface="Arial Narrow" panose="020B0606020202030204" pitchFamily="34" charset="0"/>
              </a:rPr>
              <a:t>with a "Slice" of the Ecosystem Selected</a:t>
            </a:r>
            <a:endParaRPr lang="en-US" sz="2000" dirty="0">
              <a:solidFill>
                <a:srgbClr val="24AD9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9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000" y="451105"/>
            <a:ext cx="11520000" cy="682368"/>
          </a:xfrm>
        </p:spPr>
        <p:txBody>
          <a:bodyPr/>
          <a:lstStyle/>
          <a:p>
            <a:r>
              <a:rPr lang="en-GB" sz="3200" dirty="0">
                <a:latin typeface="Arial Narrow" panose="020B0606020202030204" pitchFamily="34" charset="0"/>
              </a:rPr>
              <a:t>Policy level drivers of productivity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227C0-AD57-4F9B-BAE3-EEFB0D0EE427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8D47CB-69BB-43E6-AD2E-3F660676C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334715"/>
              </p:ext>
            </p:extLst>
          </p:nvPr>
        </p:nvGraphicFramePr>
        <p:xfrm>
          <a:off x="298199" y="720000"/>
          <a:ext cx="94855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F16B801-5D0B-4452-A413-DE88A1C2A3D0}"/>
              </a:ext>
            </a:extLst>
          </p:cNvPr>
          <p:cNvGrpSpPr/>
          <p:nvPr/>
        </p:nvGrpSpPr>
        <p:grpSpPr>
          <a:xfrm>
            <a:off x="9928719" y="2610357"/>
            <a:ext cx="2215781" cy="2108578"/>
            <a:chOff x="3889105" y="1975141"/>
            <a:chExt cx="2647575" cy="24737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E45171-D4C6-4704-A3C9-DDA28D4E2594}"/>
                </a:ext>
              </a:extLst>
            </p:cNvPr>
            <p:cNvSpPr/>
            <p:nvPr/>
          </p:nvSpPr>
          <p:spPr>
            <a:xfrm>
              <a:off x="3889105" y="1975141"/>
              <a:ext cx="2647575" cy="2473700"/>
            </a:xfrm>
            <a:prstGeom prst="ellipse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1DA7421-48D6-4CB8-B215-C87B52A60BC4}"/>
                </a:ext>
              </a:extLst>
            </p:cNvPr>
            <p:cNvSpPr txBox="1"/>
            <p:nvPr/>
          </p:nvSpPr>
          <p:spPr>
            <a:xfrm>
              <a:off x="4276832" y="2275129"/>
              <a:ext cx="1872119" cy="1749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2800" kern="1200" dirty="0"/>
                <a:t>Inclusive </a:t>
              </a:r>
              <a:r>
                <a:rPr lang="fr-CH" sz="2800" kern="1200" dirty="0" err="1"/>
                <a:t>Growth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56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6694-6140-4A56-9B6E-E1CE5E45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>
                <a:latin typeface="Arial Narrow" panose="020B0606020202030204" pitchFamily="34" charset="0"/>
              </a:rPr>
              <a:t>Sector and </a:t>
            </a:r>
            <a:r>
              <a:rPr lang="fr-CH" sz="3200" dirty="0" err="1">
                <a:latin typeface="Arial Narrow" panose="020B0606020202030204" pitchFamily="34" charset="0"/>
              </a:rPr>
              <a:t>firm</a:t>
            </a:r>
            <a:r>
              <a:rPr lang="fr-CH" sz="3200" dirty="0">
                <a:latin typeface="Arial Narrow" panose="020B0606020202030204" pitchFamily="34" charset="0"/>
              </a:rPr>
              <a:t> </a:t>
            </a:r>
            <a:r>
              <a:rPr lang="fr-CH" sz="3200" dirty="0" err="1">
                <a:latin typeface="Arial Narrow" panose="020B0606020202030204" pitchFamily="34" charset="0"/>
              </a:rPr>
              <a:t>level</a:t>
            </a:r>
            <a:r>
              <a:rPr lang="fr-CH" sz="3200" dirty="0">
                <a:latin typeface="Arial Narrow" panose="020B0606020202030204" pitchFamily="34" charset="0"/>
              </a:rPr>
              <a:t> drivers of </a:t>
            </a:r>
            <a:r>
              <a:rPr lang="fr-CH" sz="3200" dirty="0" err="1">
                <a:latin typeface="Arial Narrow" panose="020B0606020202030204" pitchFamily="34" charset="0"/>
              </a:rPr>
              <a:t>productivity</a:t>
            </a:r>
            <a:endParaRPr lang="en-GB" sz="3200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32451-16E4-4440-AC83-00C549C0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4541-9301-4A85-9394-B9639F10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227C0-AD57-4F9B-BAE3-EEFB0D0EE427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895B34C-0295-42A3-8916-A6FDA430C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47333"/>
              </p:ext>
            </p:extLst>
          </p:nvPr>
        </p:nvGraphicFramePr>
        <p:xfrm>
          <a:off x="860248" y="964800"/>
          <a:ext cx="10471504" cy="504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868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6694-6140-4A56-9B6E-E1CE5E45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50" y="364120"/>
            <a:ext cx="11520000" cy="1296000"/>
          </a:xfrm>
        </p:spPr>
        <p:txBody>
          <a:bodyPr/>
          <a:lstStyle/>
          <a:p>
            <a:r>
              <a:rPr lang="fr-CH" sz="3200" dirty="0" err="1">
                <a:latin typeface="Arial Narrow" panose="020B0606020202030204" pitchFamily="34" charset="0"/>
              </a:rPr>
              <a:t>Technology</a:t>
            </a:r>
            <a:r>
              <a:rPr lang="fr-CH" sz="3200" dirty="0">
                <a:latin typeface="Arial Narrow" panose="020B0606020202030204" pitchFamily="34" charset="0"/>
              </a:rPr>
              <a:t>, </a:t>
            </a:r>
            <a:r>
              <a:rPr lang="fr-CH" sz="3200" dirty="0" err="1">
                <a:latin typeface="Arial Narrow" panose="020B0606020202030204" pitchFamily="34" charset="0"/>
              </a:rPr>
              <a:t>environmental</a:t>
            </a:r>
            <a:r>
              <a:rPr lang="fr-CH" sz="3200" dirty="0">
                <a:latin typeface="Arial Narrow" panose="020B0606020202030204" pitchFamily="34" charset="0"/>
              </a:rPr>
              <a:t> </a:t>
            </a:r>
            <a:r>
              <a:rPr lang="fr-CH" sz="3200" dirty="0" err="1">
                <a:latin typeface="Arial Narrow" panose="020B0606020202030204" pitchFamily="34" charset="0"/>
              </a:rPr>
              <a:t>sustainability</a:t>
            </a:r>
            <a:r>
              <a:rPr lang="fr-CH" sz="3200" dirty="0">
                <a:latin typeface="Arial Narrow" panose="020B0606020202030204" pitchFamily="34" charset="0"/>
              </a:rPr>
              <a:t> and </a:t>
            </a:r>
            <a:r>
              <a:rPr lang="fr-CH" sz="3200" dirty="0" err="1">
                <a:latin typeface="Arial Narrow" panose="020B0606020202030204" pitchFamily="34" charset="0"/>
              </a:rPr>
              <a:t>gender</a:t>
            </a:r>
            <a:r>
              <a:rPr lang="fr-CH" sz="3200" dirty="0">
                <a:latin typeface="Arial Narrow" panose="020B0606020202030204" pitchFamily="34" charset="0"/>
              </a:rPr>
              <a:t> </a:t>
            </a:r>
            <a:r>
              <a:rPr lang="fr-CH" sz="3200" dirty="0" err="1">
                <a:latin typeface="Arial Narrow" panose="020B0606020202030204" pitchFamily="34" charset="0"/>
              </a:rPr>
              <a:t>equality</a:t>
            </a:r>
            <a:r>
              <a:rPr lang="fr-CH" sz="3200" dirty="0">
                <a:latin typeface="Arial Narrow" panose="020B0606020202030204" pitchFamily="34" charset="0"/>
              </a:rPr>
              <a:t> are crucial for productive and inclusive </a:t>
            </a:r>
            <a:r>
              <a:rPr lang="fr-CH" sz="3200" dirty="0" err="1">
                <a:latin typeface="Arial Narrow" panose="020B0606020202030204" pitchFamily="34" charset="0"/>
              </a:rPr>
              <a:t>growth</a:t>
            </a:r>
            <a:endParaRPr lang="en-GB" sz="3200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32451-16E4-4440-AC83-00C549C0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4541-9301-4A85-9394-B9639F10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227C0-AD57-4F9B-BAE3-EEFB0D0EE42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E8E5A1-1468-49D6-A943-9E074D5B2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t="11811" r="6109" b="1733"/>
          <a:stretch/>
        </p:blipFill>
        <p:spPr bwMode="auto">
          <a:xfrm>
            <a:off x="4516481" y="1733829"/>
            <a:ext cx="2552436" cy="43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92FB75F-5485-4424-BA9F-642F0302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7" y="2344141"/>
            <a:ext cx="4197323" cy="279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text, person, different&#10;&#10;Description automatically generated">
            <a:extLst>
              <a:ext uri="{FF2B5EF4-FFF2-40B4-BE49-F238E27FC236}">
                <a16:creationId xmlns:a16="http://schemas.microsoft.com/office/drawing/2014/main" id="{091CEEBF-EE17-495A-8DAC-3FC6C68C44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2"/>
          <a:stretch/>
        </p:blipFill>
        <p:spPr>
          <a:xfrm>
            <a:off x="7068917" y="2257965"/>
            <a:ext cx="5200162" cy="2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7646"/>
      </p:ext>
    </p:extLst>
  </p:cSld>
  <p:clrMapOvr>
    <a:masterClrMapping/>
  </p:clrMapOvr>
</p:sld>
</file>

<file path=ppt/theme/theme1.xml><?xml version="1.0" encoding="utf-8"?>
<a:theme xmlns:a="http://schemas.openxmlformats.org/drawingml/2006/main" name="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KimBussinessContext xmlns="54c4cd27-f286-408f-9ce0-33c1e0f3ab39" xsi:nil="true"/>
    <OECDProjectMembers xmlns="22a5b7d0-1699-458f-b8e2-4d8247229549">
      <UserInfo>
        <DisplayName>DENK Oliver, ELS/JAI</DisplayName>
        <AccountId>968</AccountId>
        <AccountType/>
      </UserInfo>
      <UserInfo>
        <DisplayName>KEESE Mark, ELS/SAE</DisplayName>
        <AccountId>162</AccountId>
        <AccountType/>
      </UserInfo>
      <UserInfo>
        <DisplayName>TOMLINSON Nick, ELS/HD</DisplayName>
        <AccountId>755</AccountId>
        <AccountType/>
      </UserInfo>
    </OECDProjectMembers>
    <OECDMainProject xmlns="22a5b7d0-1699-458f-b8e2-4d8247229549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(n/a)</TermName>
          <TermId xmlns="http://schemas.microsoft.com/office/infopath/2007/PartnerControls">3adabb5f-45b7-4a20-bdde-219e8d9477af</TermId>
        </TermInfo>
      </Terms>
    </eSharePWBTaxHTField0>
    <OECDlanguage xmlns="ca82dde9-3436-4d3d-bddd-d31447390034">English</OECDlanguage>
    <OECDProjectManager xmlns="22a5b7d0-1699-458f-b8e2-4d8247229549">
      <UserInfo>
        <DisplayName/>
        <AccountId>120</AccountId>
        <AccountType/>
      </UserInfo>
    </OECDProjectManager>
    <OECDTagsCache xmlns="22a5b7d0-1699-458f-b8e2-4d8247229549" xsi:nil="true"/>
    <b8c3c820c0584e889da065b0a99e2c1a xmlns="22a5b7d0-1699-458f-b8e2-4d8247229549" xsi:nil="true"/>
    <OECDMeetingDate xmlns="54c4cd27-f286-408f-9ce0-33c1e0f3ab39" xsi:nil="true"/>
    <eShareCommitteeTaxHTField0 xmlns="c9f238dd-bb73-4aef-a7a5-d644ad823e52">
      <Terms xmlns="http://schemas.microsoft.com/office/infopath/2007/PartnerControls"/>
    </eShareCommitteeTaxHTField0>
    <OECDKimProvenance xmlns="54c4cd27-f286-408f-9ce0-33c1e0f3ab39" xsi:nil="true"/>
    <OECDPinnedBy xmlns="22a5b7d0-1699-458f-b8e2-4d8247229549">
      <UserInfo>
        <DisplayName/>
        <AccountId xsi:nil="true"/>
        <AccountType/>
      </UserInfo>
    </OECDPinnedBy>
    <cc3d610261fc4fa09f62df6074327105 xmlns="c5805097-db0a-42f9-a837-be9035f1f571">
      <Terms xmlns="http://schemas.microsoft.com/office/infopath/2007/PartnerControls"/>
    </cc3d610261fc4fa09f62df6074327105>
    <OECDKimStatus xmlns="54c4cd27-f286-408f-9ce0-33c1e0f3ab39">Draft</OECDKimStatus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Group of Seven</TermName>
          <TermId xmlns="http://schemas.microsoft.com/office/infopath/2007/PartnerControls">d3d86693-4e90-4618-bb74-aff66111b097</TermId>
        </TermInfo>
      </Terms>
    </eShareTopicTaxHTField0>
    <eShareCountryTaxHTField0 xmlns="c9f238dd-bb73-4aef-a7a5-d644ad823e52">
      <Terms xmlns="http://schemas.microsoft.com/office/infopath/2007/PartnerControls"/>
    </eShareCountryTaxHTField0>
    <k87588ac03a94edb9fcc4f2494cfdd51 xmlns="22a5b7d0-1699-458f-b8e2-4d8247229549">
      <Terms xmlns="http://schemas.microsoft.com/office/infopath/2007/PartnerControls"/>
    </k87588ac03a94edb9fcc4f2494cfdd51>
    <OECDProjectLookup xmlns="22a5b7d0-1699-458f-b8e2-4d8247229549">293</OECDProjectLookup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G7</TermName>
          <TermId xmlns="http://schemas.microsoft.com/office/infopath/2007/PartnerControls">de532b0f-565a-4b78-8bfe-9828c682f758</TermId>
        </TermInfo>
        <TermInfo xmlns="http://schemas.microsoft.com/office/infopath/2007/PartnerControls">
          <TermName xmlns="http://schemas.microsoft.com/office/infopath/2007/PartnerControls">G7 2022</TermName>
          <TermId xmlns="http://schemas.microsoft.com/office/infopath/2007/PartnerControls">e43cdbfa-2823-4a26-948f-949edbc55c40</TermId>
        </TermInfo>
      </Terms>
    </eShareKeywordsTaxHTField0>
    <OECDExpirationDate xmlns="c5805097-db0a-42f9-a837-be9035f1f571" xsi:nil="true"/>
    <TaxCatchAll xmlns="ca82dde9-3436-4d3d-bddd-d31447390034">
      <Value>6</Value>
      <Value>719</Value>
      <Value>263</Value>
      <Value>1822</Value>
    </TaxCatchAll>
  </documentManagement>
</p:properties>
</file>

<file path=customXml/item2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40A2EAFF6BEE1A47A65CF1B644E70C63" ma:contentTypeVersion="70" ma:contentTypeDescription="" ma:contentTypeScope="" ma:versionID="8fa5e095efe4ea8ee9ba911d64b4d704">
  <xsd:schema xmlns:xsd="http://www.w3.org/2001/XMLSchema" xmlns:xs="http://www.w3.org/2001/XMLSchema" xmlns:p="http://schemas.microsoft.com/office/2006/metadata/properties" xmlns:ns1="54c4cd27-f286-408f-9ce0-33c1e0f3ab39" xmlns:ns2="c5805097-db0a-42f9-a837-be9035f1f571" xmlns:ns3="22a5b7d0-1699-458f-b8e2-4d8247229549" xmlns:ns5="ca82dde9-3436-4d3d-bddd-d31447390034" xmlns:ns6="c9f238dd-bb73-4aef-a7a5-d644ad823e52" targetNamespace="http://schemas.microsoft.com/office/2006/metadata/properties" ma:root="true" ma:fieldsID="dec8ec0704c7d68631c9f91c72ac2d21" ns1:_="" ns2:_="" ns3:_="" ns5:_="" ns6:_="">
    <xsd:import namespace="54c4cd27-f286-408f-9ce0-33c1e0f3ab39"/>
    <xsd:import namespace="c5805097-db0a-42f9-a837-be9035f1f571"/>
    <xsd:import namespace="22a5b7d0-1699-458f-b8e2-4d8247229549"/>
    <xsd:import namespace="ca82dde9-3436-4d3d-bddd-d31447390034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1:OECDMeetingDate" minOccurs="0"/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TaxCatchAll" minOccurs="0"/>
                <xsd:element ref="ns6:eShareKeywordsTaxHTField0" minOccurs="0"/>
                <xsd:element ref="ns6:eShareTopicTaxHTField0" minOccurs="0"/>
                <xsd:element ref="ns6:eShareCountryTaxHTField0" minOccurs="0"/>
                <xsd:element ref="ns5:TaxCatchAllLabel" minOccurs="0"/>
                <xsd:element ref="ns3:b8c3c820c0584e889da065b0a99e2c1a" minOccurs="0"/>
                <xsd:element ref="ns6:eSharePWBTaxHTField0" minOccurs="0"/>
                <xsd:element ref="ns5:OECDlanguage" minOccurs="0"/>
                <xsd:element ref="ns6:eShareCommitteeTaxHTField0" minOccurs="0"/>
                <xsd:element ref="ns2:cc3d610261fc4fa09f62df6074327105" minOccurs="0"/>
                <xsd:element ref="ns3:k87588ac03a94edb9fcc4f2494cfdd51" minOccurs="0"/>
                <xsd:element ref="ns3:OECDTagsCach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0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5097-db0a-42f9-a837-be9035f1f5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cc3d610261fc4fa09f62df6074327105" ma:index="34" nillable="true" ma:taxonomy="true" ma:internalName="cc3d610261fc4fa09f62df6074327105" ma:taxonomyFieldName="OECDHorizontalProjects" ma:displayName="Horizontal project" ma:readOnly="false" ma:default="" ma:fieldId="{cc3d6102-61fc-4fa0-9f62-df607432710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5b7d0-1699-458f-b8e2-4d8247229549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4a9a165-02d8-4f21-bcc3-1bc2950ca1ad" ma:internalName="OECDProjectLookup" ma:readOnly="false" ma:showField="OECDShortProjectName" ma:web="22a5b7d0-1699-458f-b8e2-4d8247229549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4a9a165-02d8-4f21-bcc3-1bc2950ca1ad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8c3c820c0584e889da065b0a99e2c1a" ma:index="26" nillable="true" ma:displayName="Deliverable owner_0" ma:hidden="true" ma:internalName="b8c3c820c0584e889da065b0a99e2c1a">
      <xsd:simpleType>
        <xsd:restriction base="dms:Note"/>
      </xsd:simpleType>
    </xsd:element>
    <xsd:element name="k87588ac03a94edb9fcc4f2494cfdd51" ma:index="35" nillable="true" ma:taxonomy="true" ma:internalName="k87588ac03a94edb9fcc4f2494cfdd51" ma:taxonomyFieldName="OECDProjectOwnerStructure" ma:displayName="Project owner" ma:readOnly="false" ma:default="" ma:fieldId="487588ac-03a9-4edb-9fcc-4f2494cfdd51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TagsCache" ma:index="36" nillable="true" ma:displayName="Tags cache" ma:description="" ma:hidden="true" ma:internalName="OECDTagsCach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65777cc-c5a0-47b6-ab6d-968be733c10c}" ma:internalName="TaxCatchAll" ma:showField="CatchAllData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5" nillable="true" ma:displayName="Taxonomy Catch All Column1" ma:hidden="true" ma:list="{065777cc-c5a0-47b6-ab6d-968be733c10c}" ma:internalName="TaxCatchAllLabel" ma:readOnly="true" ma:showField="CatchAllDataLabel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32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21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2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3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0" nillable="true" ma:taxonomy="true" ma:internalName="eSharePWBTaxHTField0" ma:taxonomyFieldName="OECDPWB" ma:displayName="PWB" ma:readOnly="false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3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7D0E2F-DAFB-4406-94A2-B49575D737E5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c5805097-db0a-42f9-a837-be9035f1f571"/>
    <ds:schemaRef ds:uri="http://purl.org/dc/terms/"/>
    <ds:schemaRef ds:uri="http://schemas.openxmlformats.org/package/2006/metadata/core-properties"/>
    <ds:schemaRef ds:uri="54c4cd27-f286-408f-9ce0-33c1e0f3ab39"/>
    <ds:schemaRef ds:uri="http://schemas.microsoft.com/office/2006/documentManagement/types"/>
    <ds:schemaRef ds:uri="c9f238dd-bb73-4aef-a7a5-d644ad823e52"/>
    <ds:schemaRef ds:uri="ca82dde9-3436-4d3d-bddd-d31447390034"/>
    <ds:schemaRef ds:uri="22a5b7d0-1699-458f-b8e2-4d824722954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AEAF14-7948-46C4-8F27-52C4CFBE72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50443-9CAD-4197-9AC5-145CDF03AA63}">
  <ds:schemaRefs>
    <ds:schemaRef ds:uri="http://www.oecd.org/eshare/projectsentre/CtFieldPriority/"/>
    <ds:schemaRef ds:uri="http://schemas.microsoft.com/2003/10/Serialization/Arrays"/>
  </ds:schemaRefs>
</ds:datastoreItem>
</file>

<file path=customXml/itemProps4.xml><?xml version="1.0" encoding="utf-8"?>
<ds:datastoreItem xmlns:ds="http://schemas.openxmlformats.org/officeDocument/2006/customXml" ds:itemID="{4C18B6BF-2358-47E3-95BC-AD74805BE9A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ED5B2C31-900E-4142-A564-101F39D8A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5805097-db0a-42f9-a837-be9035f1f571"/>
    <ds:schemaRef ds:uri="22a5b7d0-1699-458f-b8e2-4d8247229549"/>
    <ds:schemaRef ds:uri="ca82dde9-3436-4d3d-bddd-d31447390034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Widescreen</PresentationFormat>
  <Paragraphs>120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Arial (Body)</vt:lpstr>
      <vt:lpstr>Arial Narrow</vt:lpstr>
      <vt:lpstr>Calibri</vt:lpstr>
      <vt:lpstr>Overpass</vt:lpstr>
      <vt:lpstr>OECD_English_white</vt:lpstr>
      <vt:lpstr>MSME Productivity, Inclusive Growth and Decent Work Creation  </vt:lpstr>
      <vt:lpstr>Main messages</vt:lpstr>
      <vt:lpstr>PowerPoint Presentation</vt:lpstr>
      <vt:lpstr>PowerPoint Presentation</vt:lpstr>
      <vt:lpstr>PowerPoint Presentation</vt:lpstr>
      <vt:lpstr>Productivity ecosystem for decent work</vt:lpstr>
      <vt:lpstr>Policy level drivers of productivity</vt:lpstr>
      <vt:lpstr>Sector and firm level drivers of productivity</vt:lpstr>
      <vt:lpstr>Technology, environmental sustainability and gender equality are crucial for productive and inclusive growth</vt:lpstr>
      <vt:lpstr> Main policy leads 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KEESE Mark, ELS/SAE</dc:creator>
  <cp:lastModifiedBy>Claire Harasty</cp:lastModifiedBy>
  <cp:revision>210</cp:revision>
  <cp:lastPrinted>2021-10-05T18:31:07Z</cp:lastPrinted>
  <dcterms:created xsi:type="dcterms:W3CDTF">2021-07-04T13:49:49Z</dcterms:created>
  <dcterms:modified xsi:type="dcterms:W3CDTF">2022-05-06T10:42:49Z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>263;#Group of Seven|d3d86693-4e90-4618-bb74-aff66111b097</vt:lpwstr>
  </property>
  <property fmtid="{D5CDD505-2E9C-101B-9397-08002B2CF9AE}" pid="4" name="OECDCommittee">
    <vt:lpwstr/>
  </property>
  <property fmtid="{D5CDD505-2E9C-101B-9397-08002B2CF9AE}" pid="5" name="OECDProjectPartnersStructure">
    <vt:lpwstr/>
  </property>
  <property fmtid="{D5CDD505-2E9C-101B-9397-08002B2CF9AE}" pid="6" name="eSharePWBTaxHTField0">
    <vt:lpwstr/>
  </property>
  <property fmtid="{D5CDD505-2E9C-101B-9397-08002B2CF9AE}" pid="7" name="ContentTypeId">
    <vt:lpwstr>0x0101008B4DD370EC31429186F3AD49F0D3098F004A77CEA22D3A40738DB9741B0FD4187A0081A297DA330C4955888849EBD611C2260040A2EAFF6BEE1A47A65CF1B644E70C63</vt:lpwstr>
  </property>
  <property fmtid="{D5CDD505-2E9C-101B-9397-08002B2CF9AE}" pid="8" name="OECDPWB">
    <vt:lpwstr>6;#(n/a)|3adabb5f-45b7-4a20-bdde-219e8d9477af</vt:lpwstr>
  </property>
  <property fmtid="{D5CDD505-2E9C-101B-9397-08002B2CF9AE}" pid="9" name="OECDKeywords">
    <vt:lpwstr>719;#G7|de532b0f-565a-4b78-8bfe-9828c682f758;#1822;#G7 2022|e43cdbfa-2823-4a26-948f-949edbc55c40</vt:lpwstr>
  </property>
  <property fmtid="{D5CDD505-2E9C-101B-9397-08002B2CF9AE}" pid="10" name="OECDHorizontalProjects">
    <vt:lpwstr/>
  </property>
  <property fmtid="{D5CDD505-2E9C-101B-9397-08002B2CF9AE}" pid="11" name="OECDProjectOwnerStructure">
    <vt:lpwstr/>
  </property>
  <property fmtid="{D5CDD505-2E9C-101B-9397-08002B2CF9AE}" pid="12" name="eShareCommitteeTaxHTField0">
    <vt:lpwstr>Employment, Labour and Social Affairs Committee|042c2d58-0ad6-4bf4-853d-cad057c581bf</vt:lpwstr>
  </property>
  <property fmtid="{D5CDD505-2E9C-101B-9397-08002B2CF9AE}" pid="13" name="OECDOrganisation">
    <vt:lpwstr/>
  </property>
  <property fmtid="{D5CDD505-2E9C-101B-9397-08002B2CF9AE}" pid="14" name="OECDReviewers">
    <vt:lpwstr/>
  </property>
  <property fmtid="{D5CDD505-2E9C-101B-9397-08002B2CF9AE}" pid="15" name="OECDEventTitle">
    <vt:lpwstr>2021-07-08 Informal EPSCO meeting, Slovenia</vt:lpwstr>
  </property>
  <property fmtid="{D5CDD505-2E9C-101B-9397-08002B2CF9AE}" pid="16" name="_docset_NoMedatataSyncRequired">
    <vt:lpwstr>False</vt:lpwstr>
  </property>
  <property fmtid="{D5CDD505-2E9C-101B-9397-08002B2CF9AE}" pid="17" name="eSharePartnerStructureTaxHTField0">
    <vt:lpwstr/>
  </property>
  <property fmtid="{D5CDD505-2E9C-101B-9397-08002B2CF9AE}" pid="18" name="eShareOrganisationTaxHTField0">
    <vt:lpwstr/>
  </property>
</Properties>
</file>