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323" r:id="rId5"/>
    <p:sldId id="331" r:id="rId6"/>
    <p:sldId id="326" r:id="rId7"/>
    <p:sldId id="324" r:id="rId8"/>
    <p:sldId id="338" r:id="rId9"/>
    <p:sldId id="328" r:id="rId10"/>
    <p:sldId id="332" r:id="rId11"/>
    <p:sldId id="327" r:id="rId12"/>
    <p:sldId id="330"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FD04BA-8A80-4CE4-A95D-D0A681255FA7}" v="4" dt="2022-03-25T10:40:14.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61" autoAdjust="0"/>
    <p:restoredTop sz="92588" autoAdjust="0"/>
  </p:normalViewPr>
  <p:slideViewPr>
    <p:cSldViewPr snapToGrid="0">
      <p:cViewPr varScale="1">
        <p:scale>
          <a:sx n="102" d="100"/>
          <a:sy n="102" d="100"/>
        </p:scale>
        <p:origin x="666" y="72"/>
      </p:cViewPr>
      <p:guideLst/>
    </p:cSldViewPr>
  </p:slideViewPr>
  <p:outlineViewPr>
    <p:cViewPr>
      <p:scale>
        <a:sx n="33" d="100"/>
        <a:sy n="33" d="100"/>
      </p:scale>
      <p:origin x="0" y="-8496"/>
    </p:cViewPr>
  </p:outlineViewPr>
  <p:notesTextViewPr>
    <p:cViewPr>
      <p:scale>
        <a:sx n="1" d="1"/>
        <a:sy n="1" d="1"/>
      </p:scale>
      <p:origin x="0" y="0"/>
    </p:cViewPr>
  </p:notesTextViewPr>
  <p:sorterViewPr>
    <p:cViewPr>
      <p:scale>
        <a:sx n="128" d="100"/>
        <a:sy n="128" d="100"/>
      </p:scale>
      <p:origin x="0" y="0"/>
    </p:cViewPr>
  </p:sorterViewPr>
  <p:notesViewPr>
    <p:cSldViewPr snapToGrid="0">
      <p:cViewPr varScale="1">
        <p:scale>
          <a:sx n="77" d="100"/>
          <a:sy n="77" d="100"/>
        </p:scale>
        <p:origin x="336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nes, Joaquim Pintado" userId="895cefea-c671-4f39-bfc8-d5af407d7022" providerId="ADAL" clId="{B0FD04BA-8A80-4CE4-A95D-D0A681255FA7}"/>
    <pc:docChg chg="undo custSel modSld">
      <pc:chgData name="Nunes, Joaquim Pintado" userId="895cefea-c671-4f39-bfc8-d5af407d7022" providerId="ADAL" clId="{B0FD04BA-8A80-4CE4-A95D-D0A681255FA7}" dt="2022-03-25T10:40:22.602" v="37" actId="1076"/>
      <pc:docMkLst>
        <pc:docMk/>
      </pc:docMkLst>
      <pc:sldChg chg="modNotes">
        <pc:chgData name="Nunes, Joaquim Pintado" userId="895cefea-c671-4f39-bfc8-d5af407d7022" providerId="ADAL" clId="{B0FD04BA-8A80-4CE4-A95D-D0A681255FA7}" dt="2022-03-25T10:36:53.695" v="4" actId="20578"/>
        <pc:sldMkLst>
          <pc:docMk/>
          <pc:sldMk cId="2380024592" sldId="328"/>
        </pc:sldMkLst>
      </pc:sldChg>
      <pc:sldChg chg="modNotes">
        <pc:chgData name="Nunes, Joaquim Pintado" userId="895cefea-c671-4f39-bfc8-d5af407d7022" providerId="ADAL" clId="{B0FD04BA-8A80-4CE4-A95D-D0A681255FA7}" dt="2022-03-25T10:36:28.588" v="3" actId="20577"/>
        <pc:sldMkLst>
          <pc:docMk/>
          <pc:sldMk cId="3512376204" sldId="331"/>
        </pc:sldMkLst>
      </pc:sldChg>
      <pc:sldChg chg="addSp modSp mod modNotes">
        <pc:chgData name="Nunes, Joaquim Pintado" userId="895cefea-c671-4f39-bfc8-d5af407d7022" providerId="ADAL" clId="{B0FD04BA-8A80-4CE4-A95D-D0A681255FA7}" dt="2022-03-25T10:40:22.602" v="37" actId="1076"/>
        <pc:sldMkLst>
          <pc:docMk/>
          <pc:sldMk cId="180935869" sldId="332"/>
        </pc:sldMkLst>
        <pc:spChg chg="mod">
          <ac:chgData name="Nunes, Joaquim Pintado" userId="895cefea-c671-4f39-bfc8-d5af407d7022" providerId="ADAL" clId="{B0FD04BA-8A80-4CE4-A95D-D0A681255FA7}" dt="2022-03-25T10:36:56.599" v="8" actId="27636"/>
          <ac:spMkLst>
            <pc:docMk/>
            <pc:sldMk cId="180935869" sldId="332"/>
            <ac:spMk id="6" creationId="{C4EB3B85-38D1-43DA-85AF-7B04DF85E901}"/>
          </ac:spMkLst>
        </pc:spChg>
        <pc:picChg chg="add mod">
          <ac:chgData name="Nunes, Joaquim Pintado" userId="895cefea-c671-4f39-bfc8-d5af407d7022" providerId="ADAL" clId="{B0FD04BA-8A80-4CE4-A95D-D0A681255FA7}" dt="2022-03-25T10:40:19.595" v="36" actId="1076"/>
          <ac:picMkLst>
            <pc:docMk/>
            <pc:sldMk cId="180935869" sldId="332"/>
            <ac:picMk id="7" creationId="{9B601322-0269-4A69-8156-8306B25D0C00}"/>
          </ac:picMkLst>
        </pc:picChg>
        <pc:picChg chg="add mod">
          <ac:chgData name="Nunes, Joaquim Pintado" userId="895cefea-c671-4f39-bfc8-d5af407d7022" providerId="ADAL" clId="{B0FD04BA-8A80-4CE4-A95D-D0A681255FA7}" dt="2022-03-25T10:40:22.602" v="37" actId="1076"/>
          <ac:picMkLst>
            <pc:docMk/>
            <pc:sldMk cId="180935869" sldId="332"/>
            <ac:picMk id="10" creationId="{7FE9AE90-EFF9-4E58-86F4-CD0F725B3A9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0D068C6-7325-408C-921E-B389FF684A63}" type="datetimeFigureOut">
              <a:rPr lang="en-GB" smtClean="0"/>
              <a:t>24/03/2022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effectLst/>
                <a:ea typeface="DengXian" panose="02010600030101010101" pitchFamily="2" charset="-122"/>
                <a:cs typeface="Times New Roman" panose="02020603050405020304" pitchFamily="18" charset="0"/>
              </a:rPr>
              <a:t>Good morning, good afternoon everyone. I am honored to join you today at this G7 Employment Task Force Meeting to discuss the very important and timely topic of safety and health in the world of work as we look toward the possible inclusion of OSH within the framework of fundamental principles and rights at work this year. </a:t>
            </a:r>
          </a:p>
          <a:p>
            <a:endParaRPr lang="en-US" dirty="0"/>
          </a:p>
        </p:txBody>
      </p:sp>
      <p:sp>
        <p:nvSpPr>
          <p:cNvPr id="4" name="Slide Number Placeholder 3"/>
          <p:cNvSpPr>
            <a:spLocks noGrp="1"/>
          </p:cNvSpPr>
          <p:nvPr>
            <p:ph type="sldNum" sz="quarter" idx="5"/>
          </p:nvPr>
        </p:nvSpPr>
        <p:spPr/>
        <p:txBody>
          <a:bodyPr/>
          <a:lstStyle/>
          <a:p>
            <a:fld id="{D0826FEE-2901-4F80-B040-94DEDE5C3ECF}" type="slidenum">
              <a:rPr lang="en-GB" smtClean="0"/>
              <a:t>1</a:t>
            </a:fld>
            <a:endParaRPr lang="en-GB"/>
          </a:p>
        </p:txBody>
      </p:sp>
    </p:spTree>
    <p:extLst>
      <p:ext uri="{BB962C8B-B14F-4D97-AF65-F5344CB8AC3E}">
        <p14:creationId xmlns:p14="http://schemas.microsoft.com/office/powerpoint/2010/main" val="350342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0826FEE-2901-4F80-B040-94DEDE5C3ECF}" type="slidenum">
              <a:rPr lang="en-GB" smtClean="0"/>
              <a:t>2</a:t>
            </a:fld>
            <a:endParaRPr lang="en-GB"/>
          </a:p>
        </p:txBody>
      </p:sp>
      <p:sp>
        <p:nvSpPr>
          <p:cNvPr id="6" name="Notes Placeholder 5">
            <a:extLst>
              <a:ext uri="{FF2B5EF4-FFF2-40B4-BE49-F238E27FC236}">
                <a16:creationId xmlns:a16="http://schemas.microsoft.com/office/drawing/2014/main" id="{AC4D859A-C765-4393-9202-C40DF163EA1A}"/>
              </a:ext>
            </a:extLst>
          </p:cNvPr>
          <p:cNvSpPr>
            <a:spLocks noGrp="1"/>
          </p:cNvSpPr>
          <p:nvPr>
            <p:ph type="body" sz="quarter" idx="3"/>
          </p:nvPr>
        </p:nvSpPr>
        <p:spPr/>
        <p:txBody>
          <a:bodyPr/>
          <a:lstStyle/>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OSH is more relevant than ever. Although we have seen improvements in occupational safety and health, high rates of accidents, injuries, exposures and deaths continue to pose a global challenge. In 2021, the ILO and WHO released new estimates suggesting that, globally in the year 2016, almost 2 million people died due to exposure to 41 pairs of occupational risk factors and health outcomes. </a:t>
            </a:r>
          </a:p>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Most fatalities that occurred were found to be due to exposure to long working hours, which was responsible for 745,000 deaths globally. Exposure to occupational particulate matter, gases and fumes also resulted in 450,000 deaths, with occupational injuries responsible for around 363,000 deaths.</a:t>
            </a:r>
          </a:p>
          <a:p>
            <a:pPr>
              <a:lnSpc>
                <a:spcPct val="150000"/>
              </a:lnSpc>
              <a:spcAft>
                <a:spcPts val="800"/>
              </a:spcAft>
            </a:pPr>
            <a:r>
              <a:rPr lang="en-US" sz="1000" dirty="0">
                <a:effectLst/>
                <a:ea typeface="DengXian" panose="02010600030101010101" pitchFamily="2" charset="-122"/>
                <a:cs typeface="Times New Roman" panose="02020603050405020304" pitchFamily="18" charset="0"/>
              </a:rPr>
              <a:t>The COVID-19 pandemic further emphasized the critical importance of occupational safety and health and demonstrated that the lack of a sound and resilient OSH system can have negative impacts on human wellbeing, economies and societies at large. </a:t>
            </a:r>
          </a:p>
          <a:p>
            <a:pPr>
              <a:lnSpc>
                <a:spcPct val="150000"/>
              </a:lnSpc>
              <a:spcAft>
                <a:spcPts val="800"/>
              </a:spcAft>
            </a:pPr>
            <a:r>
              <a:rPr lang="en-US" sz="1000" dirty="0">
                <a:effectLst/>
                <a:ea typeface="DengXian" panose="02010600030101010101" pitchFamily="2" charset="-122"/>
                <a:cs typeface="Times New Roman" panose="02020603050405020304" pitchFamily="18" charset="0"/>
              </a:rPr>
              <a:t>New challenges – see talking points</a:t>
            </a:r>
          </a:p>
          <a:p>
            <a:pPr marL="0" marR="0">
              <a:lnSpc>
                <a:spcPct val="150000"/>
              </a:lnSpc>
              <a:spcBef>
                <a:spcPts val="0"/>
              </a:spcBef>
              <a:spcAft>
                <a:spcPts val="800"/>
              </a:spcAft>
            </a:pPr>
            <a:endParaRPr lang="en-US" sz="1000" dirty="0">
              <a:effectLst/>
              <a:ea typeface="DengXia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351120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3"/>
            <a:ext cx="5438140" cy="4755113"/>
          </a:xfrm>
        </p:spPr>
        <p:txBody>
          <a:bodyPr/>
          <a:lstStyle/>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Focusing particularly on the global challenge of climate change – what do we see as the major implications for safety, health and wellbeing in the world of work?</a:t>
            </a:r>
          </a:p>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As temperatures rise, heat stress will render 2 percent of all working hours as too hot to work by 2030, resulting in a loss of 72 million full-time jobs. The rise in temperatures will also result in a reduction in areas where work is possible. Due to heat, rising sea levels and other factors, many geographical areas will become impossible to work in. Climate change continues also to contribute to an increase in extreme weather events.</a:t>
            </a:r>
            <a:r>
              <a:rPr lang="en-US" sz="1000" b="1" dirty="0">
                <a:effectLst/>
                <a:ea typeface="DengXian" panose="02010600030101010101" pitchFamily="2" charset="-122"/>
                <a:cs typeface="Times New Roman" panose="02020603050405020304" pitchFamily="18" charset="0"/>
              </a:rPr>
              <a:t> </a:t>
            </a:r>
            <a:r>
              <a:rPr lang="en-US" sz="1000" dirty="0">
                <a:effectLst/>
                <a:ea typeface="DengXian" panose="02010600030101010101" pitchFamily="2" charset="-122"/>
                <a:cs typeface="Times New Roman" panose="02020603050405020304" pitchFamily="18" charset="0"/>
              </a:rPr>
              <a:t>In the aftermath of these tragedies, workers involved in emergency and clean-up work may be at increased risk of exposure to chemical and infectious agents, hazards and psychological risks. </a:t>
            </a:r>
          </a:p>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In general, workers in many sectors will likely face other adverse health effects such as</a:t>
            </a:r>
            <a:r>
              <a:rPr lang="en-US" sz="1000" b="1" dirty="0">
                <a:effectLst/>
                <a:ea typeface="DengXian" panose="02010600030101010101" pitchFamily="2" charset="-122"/>
                <a:cs typeface="Times New Roman" panose="02020603050405020304" pitchFamily="18" charset="0"/>
              </a:rPr>
              <a:t> </a:t>
            </a:r>
            <a:r>
              <a:rPr lang="en-US" sz="1000" dirty="0">
                <a:effectLst/>
                <a:ea typeface="DengXian" panose="02010600030101010101" pitchFamily="2" charset="-122"/>
                <a:cs typeface="Times New Roman" panose="02020603050405020304" pitchFamily="18" charset="0"/>
              </a:rPr>
              <a:t>heat stroke, heat exhaustion, poorer cognitive function, increased risk of injury or safety lapses, dehydration, respiratory and cardiovascular diseases, cataracts, skin and eye cancer and weakened immune function.</a:t>
            </a:r>
          </a:p>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Green technology works to reduce and mitigate the effects of climate change and can even help reduce OSH risks by utilizing new technology. However, green jobs associated with these technologies can also come with new, unforeseen risks to workers which must be addressed.</a:t>
            </a:r>
          </a:p>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The ILO is currently engaged in research on the implications of climate change as well as solutions to mitigate </a:t>
            </a:r>
            <a:r>
              <a:rPr lang="en-US" sz="1000" dirty="0">
                <a:ea typeface="DengXian" panose="02010600030101010101" pitchFamily="2" charset="-122"/>
                <a:cs typeface="Times New Roman" panose="02020603050405020304" pitchFamily="18" charset="0"/>
              </a:rPr>
              <a:t>its </a:t>
            </a:r>
            <a:r>
              <a:rPr lang="en-US" sz="1000" dirty="0">
                <a:effectLst/>
                <a:ea typeface="DengXian" panose="02010600030101010101" pitchFamily="2" charset="-122"/>
                <a:cs typeface="Times New Roman" panose="02020603050405020304" pitchFamily="18" charset="0"/>
              </a:rPr>
              <a:t>OSH effects, namely through the Vision Zero Fund. This biennium, we will be able to share our findings and conclusions with you on this important topic. </a:t>
            </a:r>
          </a:p>
          <a:p>
            <a:endParaRPr lang="fr-CH" sz="1000" dirty="0"/>
          </a:p>
        </p:txBody>
      </p:sp>
      <p:sp>
        <p:nvSpPr>
          <p:cNvPr id="4" name="Slide Number Placeholder 3"/>
          <p:cNvSpPr>
            <a:spLocks noGrp="1"/>
          </p:cNvSpPr>
          <p:nvPr>
            <p:ph type="sldNum" sz="quarter" idx="5"/>
          </p:nvPr>
        </p:nvSpPr>
        <p:spPr/>
        <p:txBody>
          <a:bodyPr/>
          <a:lstStyle/>
          <a:p>
            <a:fld id="{D0826FEE-2901-4F80-B040-94DEDE5C3ECF}" type="slidenum">
              <a:rPr lang="en-GB" smtClean="0"/>
              <a:t>3</a:t>
            </a:fld>
            <a:endParaRPr lang="en-GB"/>
          </a:p>
        </p:txBody>
      </p:sp>
    </p:spTree>
    <p:extLst>
      <p:ext uri="{BB962C8B-B14F-4D97-AF65-F5344CB8AC3E}">
        <p14:creationId xmlns:p14="http://schemas.microsoft.com/office/powerpoint/2010/main" val="278563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In 2019, the ILO Centenary for the Future of Work recognized that safe and healthy working conditions are fundamental to decent work and since then we have made progress on the possible inclusion of OSH in the ILO FPRW framework. You may ask why is this important.</a:t>
            </a:r>
          </a:p>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The ILO Declaration on Fundamental principles and rights at work adopted in 1998 recalled the obligations of ILO Member States  regarding the principles and rights set out in the ILO Constitution and the Declaration of Philadelphia, and which have been expressed and developed in the form of specific rights and obligations in Conventions recognized as fundamental. These human rights are enabling conditions to the pursuit of the improvement of individual and collective conditions of work. </a:t>
            </a:r>
          </a:p>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There are currently four categories of fundamental principles and rights at work, which are universal and apply to people in all States. </a:t>
            </a:r>
          </a:p>
          <a:p>
            <a:pPr marL="0" marR="0">
              <a:lnSpc>
                <a:spcPct val="150000"/>
              </a:lnSpc>
              <a:spcBef>
                <a:spcPts val="0"/>
              </a:spcBef>
              <a:spcAft>
                <a:spcPts val="800"/>
              </a:spcAft>
            </a:pPr>
            <a:endParaRPr lang="en-US" sz="1000" dirty="0">
              <a:ea typeface="DengXian" panose="02010600030101010101" pitchFamily="2" charset="-122"/>
              <a:cs typeface="Times New Roman" panose="02020603050405020304" pitchFamily="18" charset="0"/>
            </a:endParaRPr>
          </a:p>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See talking points</a:t>
            </a:r>
            <a:endParaRPr lang="fr-CH" sz="1000" dirty="0"/>
          </a:p>
        </p:txBody>
      </p:sp>
      <p:sp>
        <p:nvSpPr>
          <p:cNvPr id="4" name="Slide Number Placeholder 3"/>
          <p:cNvSpPr>
            <a:spLocks noGrp="1"/>
          </p:cNvSpPr>
          <p:nvPr>
            <p:ph type="sldNum" sz="quarter" idx="5"/>
          </p:nvPr>
        </p:nvSpPr>
        <p:spPr/>
        <p:txBody>
          <a:bodyPr/>
          <a:lstStyle/>
          <a:p>
            <a:fld id="{D0826FEE-2901-4F80-B040-94DEDE5C3ECF}" type="slidenum">
              <a:rPr lang="en-GB" smtClean="0"/>
              <a:t>4</a:t>
            </a:fld>
            <a:endParaRPr lang="en-GB"/>
          </a:p>
        </p:txBody>
      </p:sp>
    </p:spTree>
    <p:extLst>
      <p:ext uri="{BB962C8B-B14F-4D97-AF65-F5344CB8AC3E}">
        <p14:creationId xmlns:p14="http://schemas.microsoft.com/office/powerpoint/2010/main" val="702639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As I mentioned before,  recognizing the importance of promoting a safety and health culture, the 108</a:t>
            </a:r>
            <a:r>
              <a:rPr lang="en-US" sz="1000" baseline="30000" dirty="0">
                <a:effectLst/>
                <a:ea typeface="DengXian" panose="02010600030101010101" pitchFamily="2" charset="-122"/>
                <a:cs typeface="Times New Roman" panose="02020603050405020304" pitchFamily="18" charset="0"/>
              </a:rPr>
              <a:t>th</a:t>
            </a:r>
            <a:r>
              <a:rPr lang="en-US" sz="1000" dirty="0">
                <a:effectLst/>
                <a:ea typeface="DengXian" panose="02010600030101010101" pitchFamily="2" charset="-122"/>
                <a:cs typeface="Times New Roman" panose="02020603050405020304" pitchFamily="18" charset="0"/>
              </a:rPr>
              <a:t> Session (2019) of the International Labour Conference declared in the Centenary Declaration for the Future of Work that “[s]</a:t>
            </a:r>
            <a:r>
              <a:rPr lang="en-US" sz="1000" dirty="0" err="1">
                <a:effectLst/>
                <a:ea typeface="DengXian" panose="02010600030101010101" pitchFamily="2" charset="-122"/>
                <a:cs typeface="Times New Roman" panose="02020603050405020304" pitchFamily="18" charset="0"/>
              </a:rPr>
              <a:t>afe</a:t>
            </a:r>
            <a:r>
              <a:rPr lang="en-US" sz="1000" dirty="0">
                <a:effectLst/>
                <a:ea typeface="DengXian" panose="02010600030101010101" pitchFamily="2" charset="-122"/>
                <a:cs typeface="Times New Roman" panose="02020603050405020304" pitchFamily="18" charset="0"/>
              </a:rPr>
              <a:t> and healthy working conditions are fundamental to decent work.”  The Conference adopted a resolution requesting the Governing Body “to consider, as soon as possible, proposals for including safe and healthy working conditions in the ILO’s framework of fundamental principles and rights at work”.</a:t>
            </a:r>
          </a:p>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The inclusion of OSH within the ILO’s framework of fundamental principles and rights at work has been since then the object of discussions at the ILO Governing Body in its recent sessions, which has decided to place it on the agenda of the 110</a:t>
            </a:r>
            <a:r>
              <a:rPr lang="en-US" sz="1000" baseline="30000" dirty="0">
                <a:effectLst/>
                <a:ea typeface="DengXian" panose="02010600030101010101" pitchFamily="2" charset="-122"/>
                <a:cs typeface="Times New Roman" panose="02020603050405020304" pitchFamily="18" charset="0"/>
              </a:rPr>
              <a:t>th</a:t>
            </a:r>
            <a:r>
              <a:rPr lang="en-US" sz="1000" dirty="0">
                <a:effectLst/>
                <a:ea typeface="DengXian" panose="02010600030101010101" pitchFamily="2" charset="-122"/>
                <a:cs typeface="Times New Roman" panose="02020603050405020304" pitchFamily="18" charset="0"/>
              </a:rPr>
              <a:t> Session of the International Labour Conference in June this year. </a:t>
            </a:r>
          </a:p>
          <a:p>
            <a:endParaRPr lang="en-US" sz="1000" dirty="0"/>
          </a:p>
        </p:txBody>
      </p:sp>
      <p:sp>
        <p:nvSpPr>
          <p:cNvPr id="4" name="Slide Number Placeholder 3"/>
          <p:cNvSpPr>
            <a:spLocks noGrp="1"/>
          </p:cNvSpPr>
          <p:nvPr>
            <p:ph type="sldNum" sz="quarter" idx="5"/>
          </p:nvPr>
        </p:nvSpPr>
        <p:spPr/>
        <p:txBody>
          <a:bodyPr/>
          <a:lstStyle/>
          <a:p>
            <a:fld id="{D0826FEE-2901-4F80-B040-94DEDE5C3ECF}" type="slidenum">
              <a:rPr lang="en-GB" smtClean="0"/>
              <a:t>5</a:t>
            </a:fld>
            <a:endParaRPr lang="en-GB"/>
          </a:p>
        </p:txBody>
      </p:sp>
    </p:spTree>
    <p:extLst>
      <p:ext uri="{BB962C8B-B14F-4D97-AF65-F5344CB8AC3E}">
        <p14:creationId xmlns:p14="http://schemas.microsoft.com/office/powerpoint/2010/main" val="2556830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During the 344</a:t>
            </a:r>
            <a:r>
              <a:rPr lang="en-US" sz="1000" baseline="30000" dirty="0">
                <a:effectLst/>
                <a:ea typeface="DengXian" panose="02010600030101010101" pitchFamily="2" charset="-122"/>
                <a:cs typeface="Times New Roman" panose="02020603050405020304" pitchFamily="18" charset="0"/>
              </a:rPr>
              <a:t>th</a:t>
            </a:r>
            <a:r>
              <a:rPr lang="en-US" sz="1000" dirty="0">
                <a:effectLst/>
                <a:ea typeface="DengXian" panose="02010600030101010101" pitchFamily="2" charset="-122"/>
                <a:cs typeface="Times New Roman" panose="02020603050405020304" pitchFamily="18" charset="0"/>
              </a:rPr>
              <a:t> Session of the Governing Body, it was decided that the inclusion of OSH within the Framework of fundamental principles and rights at work should take the form of a Conference resolution amending the 1998 Declaration. </a:t>
            </a:r>
          </a:p>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The preamble of the ILO Constitution and the Declaration of Philadelphia contain express references to “protection against sickness, diseases and injury arising out of employment” and “adequate protection for the life and health of workers in all occupations”. In this way, OSH shares the same constitutional basis as the existing fundamental principles and rights at work. </a:t>
            </a:r>
          </a:p>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If included under an amended Declaration, member States would have an obligation to respect, promote and realize the principle of protection of OSH in good faith alongside the other existing categories of principles and rights. </a:t>
            </a:r>
          </a:p>
          <a:p>
            <a:r>
              <a:rPr lang="en-US" sz="1000" dirty="0">
                <a:effectLst/>
                <a:ea typeface="DengXian" panose="02010600030101010101" pitchFamily="2" charset="-122"/>
              </a:rPr>
              <a:t>The Governing Body or International Labour Conference will also decide which instruments to be designated as fundamental. Currently, discussions focus on the Occupational Safety and Health Convention (No. 155), the Occupational Health Services Convention (No. 161), the Promotional Framework for Occupational Safety and Health Convention (No. 187) and the Protocol of 2002 to the Occupational Safety and Health Convention.</a:t>
            </a:r>
            <a:endParaRPr lang="en-US" sz="1000" dirty="0"/>
          </a:p>
        </p:txBody>
      </p:sp>
      <p:sp>
        <p:nvSpPr>
          <p:cNvPr id="4" name="Slide Number Placeholder 3"/>
          <p:cNvSpPr>
            <a:spLocks noGrp="1"/>
          </p:cNvSpPr>
          <p:nvPr>
            <p:ph type="sldNum" sz="quarter" idx="5"/>
          </p:nvPr>
        </p:nvSpPr>
        <p:spPr/>
        <p:txBody>
          <a:bodyPr/>
          <a:lstStyle/>
          <a:p>
            <a:fld id="{D0826FEE-2901-4F80-B040-94DEDE5C3ECF}" type="slidenum">
              <a:rPr lang="en-GB" smtClean="0"/>
              <a:t>6</a:t>
            </a:fld>
            <a:endParaRPr lang="en-GB"/>
          </a:p>
        </p:txBody>
      </p:sp>
    </p:spTree>
    <p:extLst>
      <p:ext uri="{BB962C8B-B14F-4D97-AF65-F5344CB8AC3E}">
        <p14:creationId xmlns:p14="http://schemas.microsoft.com/office/powerpoint/2010/main" val="256543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If OSH is to be included within the framework of FPRW, the Declaration and its Follow-up provide three ways of assisting countries in realizing the objectives of the Declaration. </a:t>
            </a:r>
          </a:p>
          <a:p>
            <a:pPr marL="0" marR="0" algn="just">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Through annual review reports, governments have the opportunity to state what measures they have taken towards achieving respect for the Declaration. This is particularly key for member States which have not yet ratified one or more of the ILO Conventions directly related to the specific principles and rights. This process also gives employers and workers organizations an opportunity to voice their views related to progress and actions taken.</a:t>
            </a:r>
          </a:p>
          <a:p>
            <a:pPr marL="0" marR="0" algn="just">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Global reports provide a dynamic global picture of the overall situation related to the principles and rights expressed in the Declaration. Global reports examine global and regional trends and highlight areas in need of greater attention. These reports can help determine priorities for technical cooperation projects. </a:t>
            </a:r>
          </a:p>
          <a:p>
            <a:pPr marL="0" marR="0" algn="just">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Finally, technical cooperation projects address identifiable needs and work to strengthen local capacities in relation to the Declaration, translating the principles into practice. The ILO is already quite active on providing support to countries  on OSH through the Flagship Programme Safety and Health for All, covering over 138 million workers as potential beneficiaries in 19 countries. The Vision Zero Fund is an important component of the Programme, with a focus on global supply chains. </a:t>
            </a:r>
          </a:p>
          <a:p>
            <a:endParaRPr lang="en-US" sz="1000" dirty="0"/>
          </a:p>
        </p:txBody>
      </p:sp>
      <p:sp>
        <p:nvSpPr>
          <p:cNvPr id="4" name="Slide Number Placeholder 3"/>
          <p:cNvSpPr>
            <a:spLocks noGrp="1"/>
          </p:cNvSpPr>
          <p:nvPr>
            <p:ph type="sldNum" sz="quarter" idx="5"/>
          </p:nvPr>
        </p:nvSpPr>
        <p:spPr/>
        <p:txBody>
          <a:bodyPr/>
          <a:lstStyle/>
          <a:p>
            <a:fld id="{D0826FEE-2901-4F80-B040-94DEDE5C3ECF}" type="slidenum">
              <a:rPr lang="en-GB" smtClean="0"/>
              <a:t>7</a:t>
            </a:fld>
            <a:endParaRPr lang="en-GB"/>
          </a:p>
        </p:txBody>
      </p:sp>
    </p:spTree>
    <p:extLst>
      <p:ext uri="{BB962C8B-B14F-4D97-AF65-F5344CB8AC3E}">
        <p14:creationId xmlns:p14="http://schemas.microsoft.com/office/powerpoint/2010/main" val="2097584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The G7 has a critical role to play in promoting OSH as potentially part of a new framework of fundamental principles and rights at work. </a:t>
            </a:r>
          </a:p>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First, the G7 can support member States to integrate OSH into existing frameworks and labour legislation, as well as encouraging and promoting ratification of ILO international labour standards on OSH by member States which have not done so already. </a:t>
            </a:r>
          </a:p>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The G7 can encourage strengthening of social dialogue on OSH, including the establishment of tripartite mechanisms at the national level. </a:t>
            </a:r>
          </a:p>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It will continue to be important to promote OSH initiatives along global supply chains. In another session, you will hear more about the model of collective action promoted by the ILO Vision Zero Fund. We will discuss how the Fund can assist in promoting OSH in global supply chains, namely in face of new due diligence requirements.</a:t>
            </a:r>
          </a:p>
          <a:p>
            <a:pPr marL="0" marR="0">
              <a:lnSpc>
                <a:spcPct val="150000"/>
              </a:lnSpc>
              <a:spcBef>
                <a:spcPts val="0"/>
              </a:spcBef>
              <a:spcAft>
                <a:spcPts val="800"/>
              </a:spcAft>
            </a:pPr>
            <a:r>
              <a:rPr lang="en-US" sz="1000" dirty="0">
                <a:effectLst/>
                <a:ea typeface="DengXian" panose="02010600030101010101" pitchFamily="2" charset="-122"/>
                <a:cs typeface="Times New Roman" panose="02020603050405020304" pitchFamily="18" charset="0"/>
              </a:rPr>
              <a:t>The G7 can also support strengthening national OSH policies and can work toward capacity building of national OSH institutions. At the enterprise level, we should also continue to work toward strengthening OSH management systems. The Office is currently working on new resources for the implementation of the ILO guidelines on OSH management systems that will assist in particular smaller enterprises to address and manage OSH risks. </a:t>
            </a:r>
          </a:p>
          <a:p>
            <a:endParaRPr lang="fr-CH" sz="1000" dirty="0"/>
          </a:p>
          <a:p>
            <a:endParaRPr lang="fr-CH" sz="1000" dirty="0"/>
          </a:p>
          <a:p>
            <a:endParaRPr lang="en-US" sz="1000" dirty="0"/>
          </a:p>
        </p:txBody>
      </p:sp>
      <p:sp>
        <p:nvSpPr>
          <p:cNvPr id="4" name="Slide Number Placeholder 3"/>
          <p:cNvSpPr>
            <a:spLocks noGrp="1"/>
          </p:cNvSpPr>
          <p:nvPr>
            <p:ph type="sldNum" sz="quarter" idx="5"/>
          </p:nvPr>
        </p:nvSpPr>
        <p:spPr/>
        <p:txBody>
          <a:bodyPr/>
          <a:lstStyle/>
          <a:p>
            <a:fld id="{D0826FEE-2901-4F80-B040-94DEDE5C3ECF}" type="slidenum">
              <a:rPr lang="en-GB" smtClean="0"/>
              <a:t>8</a:t>
            </a:fld>
            <a:endParaRPr lang="en-GB"/>
          </a:p>
        </p:txBody>
      </p:sp>
    </p:spTree>
    <p:extLst>
      <p:ext uri="{BB962C8B-B14F-4D97-AF65-F5344CB8AC3E}">
        <p14:creationId xmlns:p14="http://schemas.microsoft.com/office/powerpoint/2010/main" val="2277647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826FEE-2901-4F80-B040-94DEDE5C3ECF}" type="slidenum">
              <a:rPr lang="en-GB" smtClean="0"/>
              <a:t>9</a:t>
            </a:fld>
            <a:endParaRPr lang="en-GB"/>
          </a:p>
        </p:txBody>
      </p:sp>
    </p:spTree>
    <p:extLst>
      <p:ext uri="{BB962C8B-B14F-4D97-AF65-F5344CB8AC3E}">
        <p14:creationId xmlns:p14="http://schemas.microsoft.com/office/powerpoint/2010/main" val="1299882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a:prstGeom prst="rect">
            <a:avLst/>
          </a:prstGeo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a:prstGeom prst="rect">
            <a:avLst/>
          </a:prstGeo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57757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a:prstGeom prst="rect">
            <a:avLst/>
          </a:prstGeo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30720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a:prstGeom prst="rect">
            <a:avLst/>
          </a:prstGeo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13199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a:prstGeom prst="rect">
            <a:avLst/>
          </a:prstGeo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a:prstGeom prst="rect">
            <a:avLst/>
          </a:prstGeo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00628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Tree>
    <p:extLst>
      <p:ext uri="{BB962C8B-B14F-4D97-AF65-F5344CB8AC3E}">
        <p14:creationId xmlns:p14="http://schemas.microsoft.com/office/powerpoint/2010/main" val="264208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Tree>
    <p:extLst>
      <p:ext uri="{BB962C8B-B14F-4D97-AF65-F5344CB8AC3E}">
        <p14:creationId xmlns:p14="http://schemas.microsoft.com/office/powerpoint/2010/main" val="171195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86EAD5-7E9D-41B1-AE5B-28B12C24D613}"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710258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Tree>
    <p:extLst>
      <p:ext uri="{BB962C8B-B14F-4D97-AF65-F5344CB8AC3E}">
        <p14:creationId xmlns:p14="http://schemas.microsoft.com/office/powerpoint/2010/main" val="27582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a:xfrm>
            <a:off x="11161462" y="6046988"/>
            <a:ext cx="540000" cy="288000"/>
          </a:xfrm>
          <a:prstGeom prst="rect">
            <a:avLst/>
          </a:prstGeom>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10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a:xfrm>
            <a:off x="11161462" y="6046988"/>
            <a:ext cx="540000" cy="288000"/>
          </a:xfrm>
          <a:prstGeom prst="rect">
            <a:avLst/>
          </a:prstGeom>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25906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a:xfrm>
            <a:off x="11161462" y="6046988"/>
            <a:ext cx="540000" cy="288000"/>
          </a:xfrm>
          <a:prstGeom prst="rect">
            <a:avLst/>
          </a:prstGeom>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65712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Tree>
    <p:extLst>
      <p:ext uri="{BB962C8B-B14F-4D97-AF65-F5344CB8AC3E}">
        <p14:creationId xmlns:p14="http://schemas.microsoft.com/office/powerpoint/2010/main" val="294713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8" name="Content Placeholder 3"/>
          <p:cNvSpPr>
            <a:spLocks noGrp="1"/>
          </p:cNvSpPr>
          <p:nvPr>
            <p:ph sz="half" idx="13"/>
          </p:nvPr>
        </p:nvSpPr>
        <p:spPr>
          <a:xfrm>
            <a:off x="8288662"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414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0006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n-US"/>
              <a:t>Drag picture to placeholder or click icon to add</a:t>
            </a:r>
            <a:endParaRPr lang="en-GB"/>
          </a:p>
        </p:txBody>
      </p:sp>
    </p:spTree>
    <p:extLst>
      <p:ext uri="{BB962C8B-B14F-4D97-AF65-F5344CB8AC3E}">
        <p14:creationId xmlns:p14="http://schemas.microsoft.com/office/powerpoint/2010/main" val="261044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a:t>Advancing social justice, promoting decent work</a:t>
            </a:r>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11" name="Picture 1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pic>
        <p:nvPicPr>
          <p:cNvPr id="10" name="Picture 9">
            <a:extLst>
              <a:ext uri="{FF2B5EF4-FFF2-40B4-BE49-F238E27FC236}">
                <a16:creationId xmlns:a16="http://schemas.microsoft.com/office/drawing/2014/main" id="{43A4FA7C-F6F1-4BD2-881E-A37E80BE85A1}"/>
              </a:ext>
            </a:extLst>
          </p:cNvPr>
          <p:cNvPicPr>
            <a:picLocks noChangeAspect="1"/>
          </p:cNvPicPr>
          <p:nvPr userDrawn="1"/>
        </p:nvPicPr>
        <p:blipFill rotWithShape="1">
          <a:blip r:embed="rId22"/>
          <a:srcRect l="10844" t="34934" r="65863" b="26075"/>
          <a:stretch/>
        </p:blipFill>
        <p:spPr bwMode="auto">
          <a:xfrm>
            <a:off x="10730201" y="338732"/>
            <a:ext cx="971261" cy="914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0" r:id="rId11"/>
    <p:sldLayoutId id="2147483661" r:id="rId12"/>
    <p:sldLayoutId id="2147483662" r:id="rId13"/>
    <p:sldLayoutId id="2147483663" r:id="rId14"/>
    <p:sldLayoutId id="2147483654" r:id="rId15"/>
    <p:sldLayoutId id="2147483655" r:id="rId16"/>
    <p:sldLayoutId id="2147483671" r:id="rId17"/>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4.jpeg"/><Relationship Id="rId7" Type="http://schemas.openxmlformats.org/officeDocument/2006/relationships/hyperlink" Target="https://creativecommons.org/licenses/by-nc-nd/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gsouto-digitalteacher.blogspot.com/2019/06/schools-world-day-against-child-labour.html" TargetMode="External"/><Relationship Id="rId11" Type="http://schemas.openxmlformats.org/officeDocument/2006/relationships/image" Target="../media/image17.png"/><Relationship Id="rId5" Type="http://schemas.openxmlformats.org/officeDocument/2006/relationships/image" Target="../media/image15.jpeg"/><Relationship Id="rId10" Type="http://schemas.openxmlformats.org/officeDocument/2006/relationships/hyperlink" Target="https://creativecommons.org/licenses/by-nc/3.0/" TargetMode="External"/><Relationship Id="rId4" Type="http://schemas.openxmlformats.org/officeDocument/2006/relationships/hyperlink" Target="https://rightardia.blogspot.com/2012/10/win-michigan-has-collective-bargaining.html" TargetMode="External"/><Relationship Id="rId9" Type="http://schemas.openxmlformats.org/officeDocument/2006/relationships/hyperlink" Target="https://transitionofthoughts.com/2014/02/15/guest-post-how-to-end-discrimination-at-the-workpla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B431-7415-4A5E-85FB-A3FB202135C5}"/>
              </a:ext>
            </a:extLst>
          </p:cNvPr>
          <p:cNvSpPr>
            <a:spLocks noGrp="1"/>
          </p:cNvSpPr>
          <p:nvPr>
            <p:ph type="ctrTitle"/>
          </p:nvPr>
        </p:nvSpPr>
        <p:spPr>
          <a:xfrm>
            <a:off x="490538" y="2873015"/>
            <a:ext cx="7613556" cy="555986"/>
          </a:xfrm>
        </p:spPr>
        <p:txBody>
          <a:bodyPr/>
          <a:lstStyle/>
          <a:p>
            <a:r>
              <a:rPr lang="en-US" sz="3200" dirty="0"/>
              <a:t>Possible inclusion of OSH within the framework of fundamental principles and rights at work:</a:t>
            </a:r>
            <a:br>
              <a:rPr lang="en-US" sz="3200" dirty="0"/>
            </a:br>
            <a:r>
              <a:rPr lang="en-US" sz="3200" dirty="0">
                <a:cs typeface="Arial"/>
              </a:rPr>
              <a:t>Current state and future prospects </a:t>
            </a:r>
            <a:endParaRPr lang="en-US" sz="3200" dirty="0"/>
          </a:p>
        </p:txBody>
      </p:sp>
      <p:sp>
        <p:nvSpPr>
          <p:cNvPr id="3" name="Subtitle 2">
            <a:extLst>
              <a:ext uri="{FF2B5EF4-FFF2-40B4-BE49-F238E27FC236}">
                <a16:creationId xmlns:a16="http://schemas.microsoft.com/office/drawing/2014/main" id="{1582486A-2C49-4C06-A6B6-B67A26FD4376}"/>
              </a:ext>
            </a:extLst>
          </p:cNvPr>
          <p:cNvSpPr>
            <a:spLocks noGrp="1"/>
          </p:cNvSpPr>
          <p:nvPr>
            <p:ph type="subTitle" idx="1"/>
          </p:nvPr>
        </p:nvSpPr>
        <p:spPr>
          <a:xfrm>
            <a:off x="490538" y="5211953"/>
            <a:ext cx="7200000" cy="1336315"/>
          </a:xfrm>
        </p:spPr>
        <p:txBody>
          <a:bodyPr/>
          <a:lstStyle/>
          <a:p>
            <a:pPr>
              <a:spcBef>
                <a:spcPts val="0"/>
              </a:spcBef>
              <a:spcAft>
                <a:spcPts val="0"/>
              </a:spcAft>
            </a:pPr>
            <a:r>
              <a:rPr lang="en-US" sz="2400" dirty="0"/>
              <a:t>2</a:t>
            </a:r>
            <a:r>
              <a:rPr lang="en-US" sz="2400" baseline="30000" dirty="0"/>
              <a:t>nd</a:t>
            </a:r>
            <a:r>
              <a:rPr lang="en-US" sz="2400" dirty="0"/>
              <a:t> meeting of the G7 Employment Task Force</a:t>
            </a:r>
          </a:p>
          <a:p>
            <a:pPr>
              <a:spcBef>
                <a:spcPts val="0"/>
              </a:spcBef>
              <a:spcAft>
                <a:spcPts val="0"/>
              </a:spcAft>
            </a:pPr>
            <a:r>
              <a:rPr lang="en-US" sz="2400" dirty="0"/>
              <a:t>Dortmund, 28-29 March, 2022</a:t>
            </a:r>
          </a:p>
          <a:p>
            <a:pPr>
              <a:spcBef>
                <a:spcPts val="0"/>
              </a:spcBef>
              <a:spcAft>
                <a:spcPts val="0"/>
              </a:spcAft>
            </a:pPr>
            <a:endParaRPr lang="en-US" sz="2400" b="1" dirty="0"/>
          </a:p>
          <a:p>
            <a:pPr>
              <a:spcBef>
                <a:spcPts val="0"/>
              </a:spcBef>
              <a:spcAft>
                <a:spcPts val="0"/>
              </a:spcAft>
            </a:pPr>
            <a:r>
              <a:rPr lang="en-US" sz="1800" dirty="0"/>
              <a:t>Martha Newton, Deputy Director-General for Policy, ILO</a:t>
            </a:r>
          </a:p>
        </p:txBody>
      </p:sp>
      <p:sp>
        <p:nvSpPr>
          <p:cNvPr id="5" name="Footer Placeholder 4">
            <a:extLst>
              <a:ext uri="{FF2B5EF4-FFF2-40B4-BE49-F238E27FC236}">
                <a16:creationId xmlns:a16="http://schemas.microsoft.com/office/drawing/2014/main" id="{A45258E3-BD45-4052-87CB-DE0C6C227DBF}"/>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5014CA77-482C-4A92-BD0A-09B839B875F8}"/>
              </a:ext>
            </a:extLst>
          </p:cNvPr>
          <p:cNvSpPr>
            <a:spLocks noGrp="1"/>
          </p:cNvSpPr>
          <p:nvPr>
            <p:ph type="sldNum" sz="quarter" idx="12"/>
          </p:nvPr>
        </p:nvSpPr>
        <p:spPr/>
        <p:txBody>
          <a:bodyPr/>
          <a:lstStyle/>
          <a:p>
            <a:fld id="{856227C0-AD57-4F9B-BAE3-EEFB0D0EE427}" type="slidenum">
              <a:rPr lang="en-GB" smtClean="0"/>
              <a:pPr/>
              <a:t>1</a:t>
            </a:fld>
            <a:endParaRPr lang="en-GB"/>
          </a:p>
        </p:txBody>
      </p:sp>
      <p:pic>
        <p:nvPicPr>
          <p:cNvPr id="9" name="Picture Placeholder 8" descr="A picture containing sky, outdoor, person, person&#10;&#10;Description automatically generated">
            <a:extLst>
              <a:ext uri="{FF2B5EF4-FFF2-40B4-BE49-F238E27FC236}">
                <a16:creationId xmlns:a16="http://schemas.microsoft.com/office/drawing/2014/main" id="{5B25D2BD-BCA7-422E-A918-1434BBE32E2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823" b="6823"/>
          <a:stretch>
            <a:fillRect/>
          </a:stretch>
        </p:blipFill>
        <p:spPr>
          <a:xfrm>
            <a:off x="2946400" y="0"/>
            <a:ext cx="9245600" cy="5321300"/>
          </a:xfrm>
        </p:spPr>
      </p:pic>
      <p:pic>
        <p:nvPicPr>
          <p:cNvPr id="7" name="Picture 6">
            <a:extLst>
              <a:ext uri="{FF2B5EF4-FFF2-40B4-BE49-F238E27FC236}">
                <a16:creationId xmlns:a16="http://schemas.microsoft.com/office/drawing/2014/main" id="{3E2739B5-5ADB-4360-AAE8-4CD60C32DE5C}"/>
              </a:ext>
            </a:extLst>
          </p:cNvPr>
          <p:cNvPicPr/>
          <p:nvPr/>
        </p:nvPicPr>
        <p:blipFill rotWithShape="1">
          <a:blip r:embed="rId4"/>
          <a:srcRect l="10844" t="34934" r="65863" b="26075"/>
          <a:stretch/>
        </p:blipFill>
        <p:spPr bwMode="auto">
          <a:xfrm>
            <a:off x="10367327" y="5292238"/>
            <a:ext cx="1334135" cy="12560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9294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07F4-137B-47D6-896F-AB04D65D5452}"/>
              </a:ext>
            </a:extLst>
          </p:cNvPr>
          <p:cNvSpPr>
            <a:spLocks noGrp="1"/>
          </p:cNvSpPr>
          <p:nvPr>
            <p:ph type="title"/>
          </p:nvPr>
        </p:nvSpPr>
        <p:spPr>
          <a:xfrm>
            <a:off x="490538" y="1423195"/>
            <a:ext cx="11210924" cy="720000"/>
          </a:xfrm>
        </p:spPr>
        <p:txBody>
          <a:bodyPr anchor="t">
            <a:normAutofit/>
          </a:bodyPr>
          <a:lstStyle/>
          <a:p>
            <a:r>
              <a:rPr lang="en-GB"/>
              <a:t>Global OSH challenges: A changing world of work </a:t>
            </a:r>
            <a:endParaRPr lang="en-GB" dirty="0"/>
          </a:p>
        </p:txBody>
      </p:sp>
      <p:sp>
        <p:nvSpPr>
          <p:cNvPr id="13" name="Footer Placeholder 3">
            <a:extLst>
              <a:ext uri="{FF2B5EF4-FFF2-40B4-BE49-F238E27FC236}">
                <a16:creationId xmlns:a16="http://schemas.microsoft.com/office/drawing/2014/main" id="{D2C0C772-2239-6089-65A5-6720C1B714CE}"/>
              </a:ext>
            </a:extLst>
          </p:cNvPr>
          <p:cNvSpPr>
            <a:spLocks noGrp="1"/>
          </p:cNvSpPr>
          <p:nvPr>
            <p:ph type="ftr" sz="quarter" idx="11"/>
          </p:nvPr>
        </p:nvSpPr>
        <p:spPr>
          <a:xfrm>
            <a:off x="490538" y="6337302"/>
            <a:ext cx="5605462" cy="180000"/>
          </a:xfrm>
        </p:spPr>
        <p:txBody>
          <a:bodyPr/>
          <a:lstStyle/>
          <a:p>
            <a:pPr>
              <a:spcAft>
                <a:spcPts val="600"/>
              </a:spcAft>
            </a:pPr>
            <a:r>
              <a:rPr lang="en-GB"/>
              <a:t>Advancing social justice, promoting decent work</a:t>
            </a:r>
          </a:p>
        </p:txBody>
      </p:sp>
      <p:sp>
        <p:nvSpPr>
          <p:cNvPr id="3" name="Content Placeholder 2">
            <a:extLst>
              <a:ext uri="{FF2B5EF4-FFF2-40B4-BE49-F238E27FC236}">
                <a16:creationId xmlns:a16="http://schemas.microsoft.com/office/drawing/2014/main" id="{72068759-FDC4-41DB-8A57-26E7ADB2C05A}"/>
              </a:ext>
            </a:extLst>
          </p:cNvPr>
          <p:cNvSpPr>
            <a:spLocks noGrp="1"/>
          </p:cNvSpPr>
          <p:nvPr>
            <p:ph type="body" sz="quarter" idx="13"/>
          </p:nvPr>
        </p:nvSpPr>
        <p:spPr>
          <a:xfrm>
            <a:off x="370002" y="2791808"/>
            <a:ext cx="7380000" cy="3482976"/>
          </a:xfrm>
        </p:spPr>
        <p:txBody>
          <a:bodyPr vert="horz" lIns="0" tIns="0" rIns="0" bIns="0" rtlCol="0">
            <a:normAutofit/>
          </a:bodyPr>
          <a:lstStyle/>
          <a:p>
            <a:pPr marL="342900" indent="-342900">
              <a:spcBef>
                <a:spcPts val="600"/>
              </a:spcBef>
              <a:buAutoNum type="arabicPeriod"/>
            </a:pPr>
            <a:r>
              <a:rPr lang="en-GB" dirty="0"/>
              <a:t>Global supply chains</a:t>
            </a:r>
          </a:p>
          <a:p>
            <a:pPr marL="342900" indent="-342900">
              <a:spcBef>
                <a:spcPts val="600"/>
              </a:spcBef>
              <a:buAutoNum type="arabicPeriod"/>
            </a:pPr>
            <a:r>
              <a:rPr lang="en-GB" dirty="0"/>
              <a:t>Demographic shifts and migration</a:t>
            </a:r>
          </a:p>
          <a:p>
            <a:pPr marL="342900" indent="-342900">
              <a:spcBef>
                <a:spcPts val="600"/>
              </a:spcBef>
              <a:buAutoNum type="arabicPeriod"/>
            </a:pPr>
            <a:r>
              <a:rPr lang="en-GB" dirty="0"/>
              <a:t>Digitalisation </a:t>
            </a:r>
          </a:p>
          <a:p>
            <a:pPr marL="342900" indent="-342900">
              <a:spcBef>
                <a:spcPts val="600"/>
              </a:spcBef>
              <a:buAutoNum type="arabicPeriod"/>
            </a:pPr>
            <a:r>
              <a:rPr lang="en-GB" dirty="0"/>
              <a:t>Automation and robotics</a:t>
            </a:r>
          </a:p>
          <a:p>
            <a:pPr marL="342900" indent="-342900">
              <a:spcBef>
                <a:spcPts val="600"/>
              </a:spcBef>
              <a:buAutoNum type="arabicPeriod"/>
            </a:pPr>
            <a:r>
              <a:rPr lang="en-GB" dirty="0"/>
              <a:t>Changes in work organisation</a:t>
            </a:r>
          </a:p>
          <a:p>
            <a:pPr marL="342900" indent="-342900">
              <a:spcBef>
                <a:spcPts val="600"/>
              </a:spcBef>
              <a:buAutoNum type="arabicPeriod"/>
            </a:pPr>
            <a:r>
              <a:rPr lang="en-GB" dirty="0"/>
              <a:t>Psychosocial risks + violence and harassment</a:t>
            </a:r>
          </a:p>
          <a:p>
            <a:pPr>
              <a:spcBef>
                <a:spcPts val="600"/>
              </a:spcBef>
            </a:pPr>
            <a:endParaRPr lang="en-GB" b="0" dirty="0"/>
          </a:p>
          <a:p>
            <a:endParaRPr lang="en-GB" dirty="0"/>
          </a:p>
        </p:txBody>
      </p:sp>
      <p:pic>
        <p:nvPicPr>
          <p:cNvPr id="8" name="Picture 9" descr="A person looking at a tablet&#10;&#10;Description automatically generated with low confidence">
            <a:extLst>
              <a:ext uri="{FF2B5EF4-FFF2-40B4-BE49-F238E27FC236}">
                <a16:creationId xmlns:a16="http://schemas.microsoft.com/office/drawing/2014/main" id="{94571ABB-C0E0-44B3-805D-6A42248DFB91}"/>
              </a:ext>
            </a:extLst>
          </p:cNvPr>
          <p:cNvPicPr>
            <a:picLocks noGrp="1" noChangeAspect="1"/>
          </p:cNvPicPr>
          <p:nvPr>
            <p:ph type="pic" sz="quarter" idx="14"/>
          </p:nvPr>
        </p:nvPicPr>
        <p:blipFill rotWithShape="1">
          <a:blip r:embed="rId3"/>
          <a:srcRect l="20722" r="11245" b="3"/>
          <a:stretch/>
        </p:blipFill>
        <p:spPr>
          <a:xfrm>
            <a:off x="8270663" y="2447925"/>
            <a:ext cx="3430800" cy="3429000"/>
          </a:xfrm>
          <a:noFill/>
        </p:spPr>
      </p:pic>
      <p:sp>
        <p:nvSpPr>
          <p:cNvPr id="5" name="Date Placeholder 4">
            <a:extLst>
              <a:ext uri="{FF2B5EF4-FFF2-40B4-BE49-F238E27FC236}">
                <a16:creationId xmlns:a16="http://schemas.microsoft.com/office/drawing/2014/main" id="{CE883CF2-B631-4C66-8A2C-3B04D1BAD878}"/>
              </a:ext>
            </a:extLst>
          </p:cNvPr>
          <p:cNvSpPr>
            <a:spLocks noGrp="1"/>
          </p:cNvSpPr>
          <p:nvPr>
            <p:ph type="dt" sz="half" idx="10"/>
          </p:nvPr>
        </p:nvSpPr>
        <p:spPr/>
        <p:txBody>
          <a:bodyPr/>
          <a:lstStyle/>
          <a:p>
            <a:pPr>
              <a:spcAft>
                <a:spcPts val="600"/>
              </a:spcAft>
            </a:pPr>
            <a:r>
              <a:rPr lang="en-GB"/>
              <a:t>Date: Monday / 01 / October / 2019</a:t>
            </a:r>
          </a:p>
        </p:txBody>
      </p:sp>
      <p:sp>
        <p:nvSpPr>
          <p:cNvPr id="9" name="TextBox 8">
            <a:extLst>
              <a:ext uri="{FF2B5EF4-FFF2-40B4-BE49-F238E27FC236}">
                <a16:creationId xmlns:a16="http://schemas.microsoft.com/office/drawing/2014/main" id="{228034DA-9E9D-43E3-8A1E-B77D2E6652B9}"/>
              </a:ext>
            </a:extLst>
          </p:cNvPr>
          <p:cNvSpPr txBox="1"/>
          <p:nvPr/>
        </p:nvSpPr>
        <p:spPr>
          <a:xfrm>
            <a:off x="370002" y="1847729"/>
            <a:ext cx="6094428" cy="590931"/>
          </a:xfrm>
          <a:prstGeom prst="rect">
            <a:avLst/>
          </a:prstGeom>
          <a:noFill/>
        </p:spPr>
        <p:txBody>
          <a:bodyPr wrap="square">
            <a:spAutoFit/>
          </a:bodyPr>
          <a:lstStyle/>
          <a:p>
            <a:pPr marL="0" indent="0">
              <a:lnSpc>
                <a:spcPct val="90000"/>
              </a:lnSpc>
              <a:buNone/>
            </a:pPr>
            <a:r>
              <a:rPr lang="en-US" sz="1800" b="1" dirty="0">
                <a:solidFill>
                  <a:schemeClr val="accent2"/>
                </a:solidFill>
              </a:rPr>
              <a:t>A global challenge</a:t>
            </a:r>
            <a:r>
              <a:rPr lang="en-US" sz="1800" dirty="0"/>
              <a:t>: </a:t>
            </a:r>
            <a:r>
              <a:rPr lang="en-US" sz="1800" b="0" dirty="0"/>
              <a:t>almost 2 million deaths from occupational risk factors globally in the year 2016</a:t>
            </a:r>
          </a:p>
        </p:txBody>
      </p:sp>
    </p:spTree>
    <p:extLst>
      <p:ext uri="{BB962C8B-B14F-4D97-AF65-F5344CB8AC3E}">
        <p14:creationId xmlns:p14="http://schemas.microsoft.com/office/powerpoint/2010/main" val="351237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7F73-AA9D-42C8-9D35-33D06DB62E9C}"/>
              </a:ext>
            </a:extLst>
          </p:cNvPr>
          <p:cNvSpPr>
            <a:spLocks noGrp="1"/>
          </p:cNvSpPr>
          <p:nvPr>
            <p:ph type="title"/>
          </p:nvPr>
        </p:nvSpPr>
        <p:spPr>
          <a:xfrm>
            <a:off x="490538" y="1423195"/>
            <a:ext cx="11210924" cy="720000"/>
          </a:xfrm>
        </p:spPr>
        <p:txBody>
          <a:bodyPr anchor="t">
            <a:normAutofit/>
          </a:bodyPr>
          <a:lstStyle/>
          <a:p>
            <a:r>
              <a:rPr lang="en-US"/>
              <a:t>Global OSH challenges: The threat of climate change </a:t>
            </a:r>
          </a:p>
        </p:txBody>
      </p:sp>
      <p:sp>
        <p:nvSpPr>
          <p:cNvPr id="5" name="Footer Placeholder 4">
            <a:extLst>
              <a:ext uri="{FF2B5EF4-FFF2-40B4-BE49-F238E27FC236}">
                <a16:creationId xmlns:a16="http://schemas.microsoft.com/office/drawing/2014/main" id="{941D2DC1-E52A-4399-876D-082313A5AC0D}"/>
              </a:ext>
            </a:extLst>
          </p:cNvPr>
          <p:cNvSpPr>
            <a:spLocks noGrp="1"/>
          </p:cNvSpPr>
          <p:nvPr>
            <p:ph type="ftr" sz="quarter" idx="11"/>
          </p:nvPr>
        </p:nvSpPr>
        <p:spPr>
          <a:xfrm>
            <a:off x="490538" y="6337302"/>
            <a:ext cx="5605462" cy="180000"/>
          </a:xfrm>
        </p:spPr>
        <p:txBody>
          <a:bodyPr anchor="t">
            <a:normAutofit/>
          </a:bodyPr>
          <a:lstStyle/>
          <a:p>
            <a:pPr>
              <a:spcAft>
                <a:spcPts val="600"/>
              </a:spcAft>
            </a:pPr>
            <a:r>
              <a:rPr lang="en-GB"/>
              <a:t>Advancing social justice, promoting decent work</a:t>
            </a:r>
          </a:p>
        </p:txBody>
      </p:sp>
      <p:sp>
        <p:nvSpPr>
          <p:cNvPr id="3" name="Content Placeholder 2">
            <a:extLst>
              <a:ext uri="{FF2B5EF4-FFF2-40B4-BE49-F238E27FC236}">
                <a16:creationId xmlns:a16="http://schemas.microsoft.com/office/drawing/2014/main" id="{2D5AB0BD-D161-49DD-9BC2-364CCE2ADEBE}"/>
              </a:ext>
            </a:extLst>
          </p:cNvPr>
          <p:cNvSpPr>
            <a:spLocks noGrp="1"/>
          </p:cNvSpPr>
          <p:nvPr>
            <p:ph type="body" sz="quarter" idx="13"/>
          </p:nvPr>
        </p:nvSpPr>
        <p:spPr>
          <a:xfrm>
            <a:off x="490538" y="2393950"/>
            <a:ext cx="7380000" cy="3482976"/>
          </a:xfrm>
        </p:spPr>
        <p:txBody>
          <a:bodyPr vert="horz" lIns="0" tIns="0" rIns="0" bIns="0" rtlCol="0">
            <a:normAutofit/>
          </a:bodyPr>
          <a:lstStyle/>
          <a:p>
            <a:pPr marL="251460" lvl="2" indent="-251460"/>
            <a:r>
              <a:rPr lang="en-US" sz="2300" b="1"/>
              <a:t>Heat stress</a:t>
            </a:r>
            <a:endParaRPr lang="en-US" sz="2300"/>
          </a:p>
          <a:p>
            <a:pPr marL="251460" lvl="2" indent="-251460"/>
            <a:r>
              <a:rPr lang="en-US" sz="2300" b="1"/>
              <a:t>Reduction in geographical areas where work is possible</a:t>
            </a:r>
            <a:endParaRPr lang="en-US" sz="2300"/>
          </a:p>
          <a:p>
            <a:pPr marL="251460" lvl="2" indent="-251460"/>
            <a:r>
              <a:rPr lang="en-US" sz="2300" b="1"/>
              <a:t>Extreme weather events</a:t>
            </a:r>
          </a:p>
          <a:p>
            <a:pPr marL="251460" lvl="2" indent="-251460"/>
            <a:r>
              <a:rPr lang="en-US" sz="2300" b="1"/>
              <a:t>Work-related health effects </a:t>
            </a:r>
          </a:p>
          <a:p>
            <a:pPr marL="251460" lvl="2" indent="-251460"/>
            <a:r>
              <a:rPr lang="en-US" sz="2300" b="1"/>
              <a:t>Green jobs and new risks</a:t>
            </a:r>
            <a:endParaRPr lang="en-US" sz="2300"/>
          </a:p>
        </p:txBody>
      </p:sp>
      <p:pic>
        <p:nvPicPr>
          <p:cNvPr id="8" name="Picture 7">
            <a:extLst>
              <a:ext uri="{FF2B5EF4-FFF2-40B4-BE49-F238E27FC236}">
                <a16:creationId xmlns:a16="http://schemas.microsoft.com/office/drawing/2014/main" id="{466B6624-55C6-4829-8CD3-5415728585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663" y="2845855"/>
            <a:ext cx="3430800" cy="2633140"/>
          </a:xfrm>
          <a:prstGeom prst="rect">
            <a:avLst/>
          </a:prstGeom>
          <a:noFill/>
        </p:spPr>
      </p:pic>
      <p:sp>
        <p:nvSpPr>
          <p:cNvPr id="4" name="Date Placeholder 3">
            <a:extLst>
              <a:ext uri="{FF2B5EF4-FFF2-40B4-BE49-F238E27FC236}">
                <a16:creationId xmlns:a16="http://schemas.microsoft.com/office/drawing/2014/main" id="{FD968611-88E5-4F84-A77C-52DD8983CE9C}"/>
              </a:ext>
            </a:extLst>
          </p:cNvPr>
          <p:cNvSpPr>
            <a:spLocks noGrp="1"/>
          </p:cNvSpPr>
          <p:nvPr>
            <p:ph type="dt" sz="half" idx="10"/>
          </p:nvPr>
        </p:nvSpPr>
        <p:spPr/>
        <p:txBody>
          <a:bodyPr/>
          <a:lstStyle/>
          <a:p>
            <a:pPr>
              <a:spcAft>
                <a:spcPts val="600"/>
              </a:spcAft>
            </a:pPr>
            <a:r>
              <a:rPr lang="en-GB"/>
              <a:t>Date: Monday / 01 / October / 2019</a:t>
            </a:r>
          </a:p>
        </p:txBody>
      </p:sp>
    </p:spTree>
    <p:extLst>
      <p:ext uri="{BB962C8B-B14F-4D97-AF65-F5344CB8AC3E}">
        <p14:creationId xmlns:p14="http://schemas.microsoft.com/office/powerpoint/2010/main" val="655100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EC7E1-18E9-4E6B-9D3F-037564EE3643}"/>
              </a:ext>
            </a:extLst>
          </p:cNvPr>
          <p:cNvSpPr>
            <a:spLocks noGrp="1"/>
          </p:cNvSpPr>
          <p:nvPr>
            <p:ph type="title"/>
          </p:nvPr>
        </p:nvSpPr>
        <p:spPr>
          <a:xfrm>
            <a:off x="490538" y="1423195"/>
            <a:ext cx="11210924" cy="720000"/>
          </a:xfrm>
        </p:spPr>
        <p:txBody>
          <a:bodyPr anchor="t">
            <a:normAutofit/>
          </a:bodyPr>
          <a:lstStyle/>
          <a:p>
            <a:r>
              <a:rPr lang="en-US" dirty="0"/>
              <a:t>ILO Declaration on Fundamental Principles and Rights at Work</a:t>
            </a:r>
          </a:p>
        </p:txBody>
      </p:sp>
      <p:sp>
        <p:nvSpPr>
          <p:cNvPr id="3" name="Content Placeholder 2">
            <a:extLst>
              <a:ext uri="{FF2B5EF4-FFF2-40B4-BE49-F238E27FC236}">
                <a16:creationId xmlns:a16="http://schemas.microsoft.com/office/drawing/2014/main" id="{7D14D7F4-4C7F-4A92-A592-FBE8599767BC}"/>
              </a:ext>
            </a:extLst>
          </p:cNvPr>
          <p:cNvSpPr>
            <a:spLocks noGrp="1"/>
          </p:cNvSpPr>
          <p:nvPr>
            <p:ph idx="1"/>
          </p:nvPr>
        </p:nvSpPr>
        <p:spPr>
          <a:xfrm>
            <a:off x="2438400" y="3023616"/>
            <a:ext cx="9263063" cy="3026347"/>
          </a:xfrm>
        </p:spPr>
        <p:txBody>
          <a:bodyPr>
            <a:normAutofit/>
          </a:bodyPr>
          <a:lstStyle/>
          <a:p>
            <a:pPr>
              <a:lnSpc>
                <a:spcPct val="130000"/>
              </a:lnSpc>
            </a:pPr>
            <a:r>
              <a:rPr lang="en-US" dirty="0">
                <a:solidFill>
                  <a:schemeClr val="accent4"/>
                </a:solidFill>
              </a:rPr>
              <a:t>Current Categories of Fundamental Principles and Rights at Work:</a:t>
            </a:r>
          </a:p>
          <a:p>
            <a:pPr lvl="2">
              <a:lnSpc>
                <a:spcPct val="130000"/>
              </a:lnSpc>
              <a:spcBef>
                <a:spcPts val="1200"/>
              </a:spcBef>
            </a:pPr>
            <a:r>
              <a:rPr lang="en-US" dirty="0"/>
              <a:t>Freedom of association and the effective recognition of the right to collective bargaining</a:t>
            </a:r>
          </a:p>
          <a:p>
            <a:pPr lvl="2">
              <a:lnSpc>
                <a:spcPct val="130000"/>
              </a:lnSpc>
              <a:spcBef>
                <a:spcPts val="1200"/>
              </a:spcBef>
            </a:pPr>
            <a:r>
              <a:rPr lang="en-US" dirty="0"/>
              <a:t>The elimination of forced or compulsory </a:t>
            </a:r>
            <a:r>
              <a:rPr lang="en-US" dirty="0" err="1"/>
              <a:t>labour</a:t>
            </a:r>
            <a:endParaRPr lang="en-US" dirty="0"/>
          </a:p>
          <a:p>
            <a:pPr lvl="2">
              <a:lnSpc>
                <a:spcPct val="130000"/>
              </a:lnSpc>
              <a:spcBef>
                <a:spcPts val="1200"/>
              </a:spcBef>
            </a:pPr>
            <a:r>
              <a:rPr lang="en-US" dirty="0"/>
              <a:t>The abolition of child </a:t>
            </a:r>
            <a:r>
              <a:rPr lang="en-US" dirty="0" err="1"/>
              <a:t>labour</a:t>
            </a:r>
            <a:endParaRPr lang="en-US" dirty="0"/>
          </a:p>
          <a:p>
            <a:pPr lvl="2">
              <a:lnSpc>
                <a:spcPct val="130000"/>
              </a:lnSpc>
              <a:spcBef>
                <a:spcPts val="1200"/>
              </a:spcBef>
            </a:pPr>
            <a:r>
              <a:rPr lang="en-US" dirty="0"/>
              <a:t>The elimination of discrimination in respect of employment and occupation</a:t>
            </a:r>
          </a:p>
        </p:txBody>
      </p:sp>
      <p:sp>
        <p:nvSpPr>
          <p:cNvPr id="4" name="Date Placeholder 3">
            <a:extLst>
              <a:ext uri="{FF2B5EF4-FFF2-40B4-BE49-F238E27FC236}">
                <a16:creationId xmlns:a16="http://schemas.microsoft.com/office/drawing/2014/main" id="{4D55958D-BF87-4C5E-B1EB-B2969858F365}"/>
              </a:ext>
            </a:extLst>
          </p:cNvPr>
          <p:cNvSpPr>
            <a:spLocks noGrp="1"/>
          </p:cNvSpPr>
          <p:nvPr>
            <p:ph type="dt" sz="half" idx="10"/>
          </p:nvPr>
        </p:nvSpPr>
        <p:spPr>
          <a:xfrm>
            <a:off x="490538" y="6870450"/>
            <a:ext cx="2743200" cy="216000"/>
          </a:xfrm>
        </p:spPr>
        <p:txBody>
          <a:bodyPr/>
          <a:lstStyle/>
          <a:p>
            <a:r>
              <a:rPr lang="en-GB"/>
              <a:t>Date: Monday / 01 / October / 2019</a:t>
            </a:r>
          </a:p>
        </p:txBody>
      </p:sp>
      <p:sp>
        <p:nvSpPr>
          <p:cNvPr id="16" name="Footer Placeholder 5">
            <a:extLst>
              <a:ext uri="{FF2B5EF4-FFF2-40B4-BE49-F238E27FC236}">
                <a16:creationId xmlns:a16="http://schemas.microsoft.com/office/drawing/2014/main" id="{ECD46FAC-2CF7-608E-8196-4FC2B1441B96}"/>
              </a:ext>
            </a:extLst>
          </p:cNvPr>
          <p:cNvSpPr>
            <a:spLocks noGrp="1"/>
          </p:cNvSpPr>
          <p:nvPr>
            <p:ph type="ftr" sz="quarter" idx="11"/>
          </p:nvPr>
        </p:nvSpPr>
        <p:spPr>
          <a:xfrm>
            <a:off x="490538" y="6337302"/>
            <a:ext cx="5605462" cy="180000"/>
          </a:xfrm>
        </p:spPr>
        <p:txBody>
          <a:bodyPr/>
          <a:lstStyle/>
          <a:p>
            <a:r>
              <a:rPr lang="en-GB"/>
              <a:t>Advancing social justice, promoting decent work</a:t>
            </a:r>
          </a:p>
        </p:txBody>
      </p:sp>
      <p:pic>
        <p:nvPicPr>
          <p:cNvPr id="23" name="Picture 22" descr="A picture containing shape&#10;&#10;Description automatically generated">
            <a:extLst>
              <a:ext uri="{FF2B5EF4-FFF2-40B4-BE49-F238E27FC236}">
                <a16:creationId xmlns:a16="http://schemas.microsoft.com/office/drawing/2014/main" id="{CD59EB03-B56A-4F0A-AF91-2123971D432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59303" y="3464097"/>
            <a:ext cx="888483" cy="548640"/>
          </a:xfrm>
          <a:prstGeom prst="rect">
            <a:avLst/>
          </a:prstGeom>
        </p:spPr>
      </p:pic>
      <p:pic>
        <p:nvPicPr>
          <p:cNvPr id="26" name="Picture 25" descr="A picture containing text, person&#10;&#10;Description automatically generated">
            <a:extLst>
              <a:ext uri="{FF2B5EF4-FFF2-40B4-BE49-F238E27FC236}">
                <a16:creationId xmlns:a16="http://schemas.microsoft.com/office/drawing/2014/main" id="{D9D1EDD6-0141-488D-9F1A-99277C28598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73275" y="4646783"/>
            <a:ext cx="696686" cy="365760"/>
          </a:xfrm>
          <a:prstGeom prst="rect">
            <a:avLst/>
          </a:prstGeom>
        </p:spPr>
      </p:pic>
      <p:sp>
        <p:nvSpPr>
          <p:cNvPr id="27" name="TextBox 26">
            <a:extLst>
              <a:ext uri="{FF2B5EF4-FFF2-40B4-BE49-F238E27FC236}">
                <a16:creationId xmlns:a16="http://schemas.microsoft.com/office/drawing/2014/main" id="{4C0EEC14-8D24-4A2E-8584-3F034C1AFB18}"/>
              </a:ext>
            </a:extLst>
          </p:cNvPr>
          <p:cNvSpPr txBox="1"/>
          <p:nvPr/>
        </p:nvSpPr>
        <p:spPr>
          <a:xfrm>
            <a:off x="9872661" y="10355199"/>
            <a:ext cx="1828800" cy="230832"/>
          </a:xfrm>
          <a:prstGeom prst="rect">
            <a:avLst/>
          </a:prstGeom>
          <a:noFill/>
        </p:spPr>
        <p:txBody>
          <a:bodyPr wrap="square" rtlCol="0">
            <a:spAutoFit/>
          </a:bodyPr>
          <a:lstStyle/>
          <a:p>
            <a:r>
              <a:rPr lang="en-US" sz="900">
                <a:hlinkClick r:id="rId6" tooltip="https://gsouto-digitalteacher.blogspot.com/2019/06/schools-world-day-against-child-labour.html"/>
              </a:rPr>
              <a:t>This Photo</a:t>
            </a:r>
            <a:r>
              <a:rPr lang="en-US" sz="900"/>
              <a:t> by Unknown Author is licensed under </a:t>
            </a:r>
            <a:r>
              <a:rPr lang="en-US" sz="900">
                <a:hlinkClick r:id="rId7" tooltip="https://creativecommons.org/licenses/by-nc-nd/3.0/"/>
              </a:rPr>
              <a:t>CC BY-NC-ND</a:t>
            </a:r>
            <a:endParaRPr lang="en-US" sz="900"/>
          </a:p>
        </p:txBody>
      </p:sp>
      <p:pic>
        <p:nvPicPr>
          <p:cNvPr id="29" name="Picture 28" descr="A picture containing text, clipart&#10;&#10;Description automatically generated">
            <a:extLst>
              <a:ext uri="{FF2B5EF4-FFF2-40B4-BE49-F238E27FC236}">
                <a16:creationId xmlns:a16="http://schemas.microsoft.com/office/drawing/2014/main" id="{4F7B78D0-2DC7-4D4D-B142-A483A3269E24}"/>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195651" y="5155401"/>
            <a:ext cx="843733" cy="457200"/>
          </a:xfrm>
          <a:prstGeom prst="rect">
            <a:avLst/>
          </a:prstGeom>
        </p:spPr>
      </p:pic>
      <p:sp>
        <p:nvSpPr>
          <p:cNvPr id="30" name="TextBox 29">
            <a:extLst>
              <a:ext uri="{FF2B5EF4-FFF2-40B4-BE49-F238E27FC236}">
                <a16:creationId xmlns:a16="http://schemas.microsoft.com/office/drawing/2014/main" id="{4A6B97BB-6EFE-4AD0-A56A-1BDF9FE72FDE}"/>
              </a:ext>
            </a:extLst>
          </p:cNvPr>
          <p:cNvSpPr txBox="1"/>
          <p:nvPr/>
        </p:nvSpPr>
        <p:spPr>
          <a:xfrm>
            <a:off x="9872661" y="11952796"/>
            <a:ext cx="1828800" cy="230832"/>
          </a:xfrm>
          <a:prstGeom prst="rect">
            <a:avLst/>
          </a:prstGeom>
          <a:noFill/>
        </p:spPr>
        <p:txBody>
          <a:bodyPr wrap="square" rtlCol="0">
            <a:spAutoFit/>
          </a:bodyPr>
          <a:lstStyle/>
          <a:p>
            <a:r>
              <a:rPr lang="en-US" sz="900">
                <a:hlinkClick r:id="rId9" tooltip="https://transitionofthoughts.com/2014/02/15/guest-post-how-to-end-discrimination-at-the-workplace"/>
              </a:rPr>
              <a:t>This Photo</a:t>
            </a:r>
            <a:r>
              <a:rPr lang="en-US" sz="900"/>
              <a:t> by Unknown Author is licensed under </a:t>
            </a:r>
            <a:r>
              <a:rPr lang="en-US" sz="900">
                <a:hlinkClick r:id="rId10" tooltip="https://creativecommons.org/licenses/by-nc/3.0/"/>
              </a:rPr>
              <a:t>CC BY-NC</a:t>
            </a:r>
            <a:endParaRPr lang="en-US" sz="900"/>
          </a:p>
        </p:txBody>
      </p:sp>
      <p:pic>
        <p:nvPicPr>
          <p:cNvPr id="31" name="Picture 30">
            <a:extLst>
              <a:ext uri="{FF2B5EF4-FFF2-40B4-BE49-F238E27FC236}">
                <a16:creationId xmlns:a16="http://schemas.microsoft.com/office/drawing/2014/main" id="{DD1781B4-0350-4096-8CAC-21BD1F87A09C}"/>
              </a:ext>
            </a:extLst>
          </p:cNvPr>
          <p:cNvPicPr>
            <a:picLocks noChangeAspect="1"/>
          </p:cNvPicPr>
          <p:nvPr/>
        </p:nvPicPr>
        <p:blipFill>
          <a:blip r:embed="rId11"/>
          <a:stretch>
            <a:fillRect/>
          </a:stretch>
        </p:blipFill>
        <p:spPr>
          <a:xfrm>
            <a:off x="1195651" y="4128026"/>
            <a:ext cx="815788" cy="457200"/>
          </a:xfrm>
          <a:prstGeom prst="rect">
            <a:avLst/>
          </a:prstGeom>
        </p:spPr>
      </p:pic>
      <p:sp>
        <p:nvSpPr>
          <p:cNvPr id="33" name="TextBox 32">
            <a:extLst>
              <a:ext uri="{FF2B5EF4-FFF2-40B4-BE49-F238E27FC236}">
                <a16:creationId xmlns:a16="http://schemas.microsoft.com/office/drawing/2014/main" id="{B76663D8-6791-42E1-B74E-C492EBD5BC1F}"/>
              </a:ext>
            </a:extLst>
          </p:cNvPr>
          <p:cNvSpPr txBox="1"/>
          <p:nvPr/>
        </p:nvSpPr>
        <p:spPr>
          <a:xfrm>
            <a:off x="490537" y="2143125"/>
            <a:ext cx="11210924" cy="646331"/>
          </a:xfrm>
          <a:prstGeom prst="rect">
            <a:avLst/>
          </a:prstGeom>
          <a:noFill/>
        </p:spPr>
        <p:txBody>
          <a:bodyPr wrap="square">
            <a:spAutoFit/>
          </a:bodyPr>
          <a:lstStyle/>
          <a:p>
            <a:r>
              <a:rPr lang="en-US" dirty="0">
                <a:solidFill>
                  <a:schemeClr val="accent2"/>
                </a:solidFill>
              </a:rPr>
              <a:t>Adopted in 1998, the Declaration commits Member States to </a:t>
            </a:r>
            <a:r>
              <a:rPr lang="en-US" b="1" dirty="0">
                <a:solidFill>
                  <a:schemeClr val="accent2"/>
                </a:solidFill>
              </a:rPr>
              <a:t>promote, respect and realize principles and rights in four categories</a:t>
            </a:r>
            <a:r>
              <a:rPr lang="en-US" dirty="0">
                <a:solidFill>
                  <a:schemeClr val="accent2"/>
                </a:solidFill>
              </a:rPr>
              <a:t>, whether or not they have ratified the relevant Conventions</a:t>
            </a:r>
          </a:p>
        </p:txBody>
      </p:sp>
      <p:sp>
        <p:nvSpPr>
          <p:cNvPr id="35" name="TextBox 34">
            <a:extLst>
              <a:ext uri="{FF2B5EF4-FFF2-40B4-BE49-F238E27FC236}">
                <a16:creationId xmlns:a16="http://schemas.microsoft.com/office/drawing/2014/main" id="{8D383153-EB6E-4C72-B0FF-A6BE6F6B4585}"/>
              </a:ext>
            </a:extLst>
          </p:cNvPr>
          <p:cNvSpPr txBox="1"/>
          <p:nvPr/>
        </p:nvSpPr>
        <p:spPr>
          <a:xfrm>
            <a:off x="490537" y="5784658"/>
            <a:ext cx="11210924" cy="414985"/>
          </a:xfrm>
          <a:prstGeom prst="rect">
            <a:avLst/>
          </a:prstGeom>
          <a:noFill/>
        </p:spPr>
        <p:txBody>
          <a:bodyPr wrap="square">
            <a:spAutoFit/>
          </a:bodyPr>
          <a:lstStyle/>
          <a:p>
            <a:pPr marL="0" lvl="2" indent="0">
              <a:lnSpc>
                <a:spcPct val="130000"/>
              </a:lnSpc>
              <a:buNone/>
            </a:pPr>
            <a:r>
              <a:rPr lang="en-US" dirty="0">
                <a:solidFill>
                  <a:schemeClr val="accent2"/>
                </a:solidFill>
              </a:rPr>
              <a:t>These rights are universal and apply to people in all States, regardless of the level of economic development</a:t>
            </a:r>
          </a:p>
        </p:txBody>
      </p:sp>
    </p:spTree>
    <p:extLst>
      <p:ext uri="{BB962C8B-B14F-4D97-AF65-F5344CB8AC3E}">
        <p14:creationId xmlns:p14="http://schemas.microsoft.com/office/powerpoint/2010/main" val="651624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E89C-6C15-4515-9A49-E3E492C0B211}"/>
              </a:ext>
            </a:extLst>
          </p:cNvPr>
          <p:cNvSpPr>
            <a:spLocks noGrp="1"/>
          </p:cNvSpPr>
          <p:nvPr>
            <p:ph type="title"/>
          </p:nvPr>
        </p:nvSpPr>
        <p:spPr>
          <a:xfrm>
            <a:off x="490538" y="1423195"/>
            <a:ext cx="11210924" cy="720000"/>
          </a:xfrm>
        </p:spPr>
        <p:txBody>
          <a:bodyPr anchor="t">
            <a:normAutofit/>
          </a:bodyPr>
          <a:lstStyle/>
          <a:p>
            <a:r>
              <a:rPr lang="en-US" dirty="0"/>
              <a:t>The importance of including OSH within the framework of FPRW </a:t>
            </a:r>
          </a:p>
        </p:txBody>
      </p:sp>
      <p:sp>
        <p:nvSpPr>
          <p:cNvPr id="5" name="Footer Placeholder 4">
            <a:extLst>
              <a:ext uri="{FF2B5EF4-FFF2-40B4-BE49-F238E27FC236}">
                <a16:creationId xmlns:a16="http://schemas.microsoft.com/office/drawing/2014/main" id="{33C80CEB-0D1D-4E2C-9759-4FF645C78614}"/>
              </a:ext>
            </a:extLst>
          </p:cNvPr>
          <p:cNvSpPr>
            <a:spLocks noGrp="1"/>
          </p:cNvSpPr>
          <p:nvPr>
            <p:ph type="ftr" sz="quarter" idx="11"/>
          </p:nvPr>
        </p:nvSpPr>
        <p:spPr>
          <a:xfrm>
            <a:off x="490538" y="6337302"/>
            <a:ext cx="5605462" cy="180000"/>
          </a:xfrm>
        </p:spPr>
        <p:txBody>
          <a:bodyPr anchor="t">
            <a:normAutofit/>
          </a:bodyPr>
          <a:lstStyle/>
          <a:p>
            <a:pPr>
              <a:spcAft>
                <a:spcPts val="600"/>
              </a:spcAft>
            </a:pPr>
            <a:r>
              <a:rPr lang="en-GB"/>
              <a:t>Advancing social justice, promoting decent work</a:t>
            </a:r>
          </a:p>
        </p:txBody>
      </p:sp>
      <p:sp>
        <p:nvSpPr>
          <p:cNvPr id="13" name="Content Placeholder 2">
            <a:extLst>
              <a:ext uri="{FF2B5EF4-FFF2-40B4-BE49-F238E27FC236}">
                <a16:creationId xmlns:a16="http://schemas.microsoft.com/office/drawing/2014/main" id="{6C6B46AD-AFA8-1E89-C873-871E57739F1B}"/>
              </a:ext>
            </a:extLst>
          </p:cNvPr>
          <p:cNvSpPr>
            <a:spLocks noGrp="1"/>
          </p:cNvSpPr>
          <p:nvPr>
            <p:ph type="body" sz="quarter" idx="13"/>
          </p:nvPr>
        </p:nvSpPr>
        <p:spPr>
          <a:xfrm>
            <a:off x="490538" y="2393950"/>
            <a:ext cx="7380000" cy="3482976"/>
          </a:xfrm>
        </p:spPr>
        <p:txBody>
          <a:bodyPr>
            <a:normAutofit/>
          </a:bodyPr>
          <a:lstStyle/>
          <a:p>
            <a:pPr marL="0" indent="0">
              <a:lnSpc>
                <a:spcPct val="90000"/>
              </a:lnSpc>
              <a:buNone/>
            </a:pPr>
            <a:r>
              <a:rPr lang="en-US" sz="1600" b="1" dirty="0">
                <a:solidFill>
                  <a:schemeClr val="accent2"/>
                </a:solidFill>
              </a:rPr>
              <a:t>ILC</a:t>
            </a:r>
            <a:r>
              <a:rPr lang="en-US" sz="1600" dirty="0"/>
              <a:t>: </a:t>
            </a:r>
            <a:r>
              <a:rPr lang="en-US" sz="1600" b="0" dirty="0"/>
              <a:t>Centenary Declaration for the Future of Work declares that “[s]</a:t>
            </a:r>
            <a:r>
              <a:rPr lang="en-US" sz="1600" b="0" dirty="0" err="1"/>
              <a:t>afe</a:t>
            </a:r>
            <a:r>
              <a:rPr lang="en-US" sz="1600" b="0" dirty="0"/>
              <a:t> and healthy working conditions are fundamental to decent work”</a:t>
            </a:r>
          </a:p>
          <a:p>
            <a:pPr marL="251460" lvl="2" indent="-251460">
              <a:lnSpc>
                <a:spcPct val="90000"/>
              </a:lnSpc>
            </a:pPr>
            <a:r>
              <a:rPr lang="en-US" sz="1600" dirty="0"/>
              <a:t>2019: resolution requesting the Governing Body “to consider, as soon as possible, proposals for including safe and healthy working conditions in the ILO’s framework of fundamental principles and rights at work”</a:t>
            </a:r>
          </a:p>
          <a:p>
            <a:pPr marL="251460" lvl="2" indent="-251460">
              <a:lnSpc>
                <a:spcPct val="90000"/>
              </a:lnSpc>
            </a:pPr>
            <a:r>
              <a:rPr lang="en-US" sz="1600" dirty="0"/>
              <a:t>2022: decision on an amendment to the ILO Declaration on FPRW adding safety and healthy working conditions/ working environment as fifth category of FPRW</a:t>
            </a:r>
          </a:p>
          <a:p>
            <a:pPr>
              <a:lnSpc>
                <a:spcPct val="90000"/>
              </a:lnSpc>
            </a:pPr>
            <a:endParaRPr lang="en-US" sz="1600" dirty="0"/>
          </a:p>
        </p:txBody>
      </p:sp>
      <p:pic>
        <p:nvPicPr>
          <p:cNvPr id="8" name="Content Placeholder 7" descr="Diagram&#10;&#10;Description automatically generated with medium confidence">
            <a:extLst>
              <a:ext uri="{FF2B5EF4-FFF2-40B4-BE49-F238E27FC236}">
                <a16:creationId xmlns:a16="http://schemas.microsoft.com/office/drawing/2014/main" id="{80146669-69C0-4948-AA81-B8C40C6794A6}"/>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tretch/>
        </p:blipFill>
        <p:spPr>
          <a:xfrm>
            <a:off x="8400151" y="2447925"/>
            <a:ext cx="3171824" cy="3429000"/>
          </a:xfrm>
          <a:noFill/>
        </p:spPr>
      </p:pic>
      <p:sp>
        <p:nvSpPr>
          <p:cNvPr id="4" name="Date Placeholder 3">
            <a:extLst>
              <a:ext uri="{FF2B5EF4-FFF2-40B4-BE49-F238E27FC236}">
                <a16:creationId xmlns:a16="http://schemas.microsoft.com/office/drawing/2014/main" id="{7F63633D-16BB-4979-A6C5-6797D7AFA241}"/>
              </a:ext>
            </a:extLst>
          </p:cNvPr>
          <p:cNvSpPr>
            <a:spLocks noGrp="1"/>
          </p:cNvSpPr>
          <p:nvPr>
            <p:ph type="dt" sz="half" idx="10"/>
          </p:nvPr>
        </p:nvSpPr>
        <p:spPr/>
        <p:txBody>
          <a:bodyPr/>
          <a:lstStyle/>
          <a:p>
            <a:pPr>
              <a:spcAft>
                <a:spcPts val="600"/>
              </a:spcAft>
            </a:pPr>
            <a:r>
              <a:rPr lang="en-GB"/>
              <a:t>Date: Monday / 01 / October / 2019</a:t>
            </a:r>
          </a:p>
        </p:txBody>
      </p:sp>
    </p:spTree>
    <p:extLst>
      <p:ext uri="{BB962C8B-B14F-4D97-AF65-F5344CB8AC3E}">
        <p14:creationId xmlns:p14="http://schemas.microsoft.com/office/powerpoint/2010/main" val="39728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B0390-7BC2-4D85-933E-92088A15B3E5}"/>
              </a:ext>
            </a:extLst>
          </p:cNvPr>
          <p:cNvSpPr>
            <a:spLocks noGrp="1"/>
          </p:cNvSpPr>
          <p:nvPr>
            <p:ph type="title"/>
          </p:nvPr>
        </p:nvSpPr>
        <p:spPr>
          <a:xfrm>
            <a:off x="490538" y="1423195"/>
            <a:ext cx="11210924" cy="720000"/>
          </a:xfrm>
        </p:spPr>
        <p:txBody>
          <a:bodyPr vert="horz" lIns="0" tIns="0" rIns="0" bIns="0" rtlCol="0" anchor="t" anchorCtr="0">
            <a:normAutofit/>
          </a:bodyPr>
          <a:lstStyle/>
          <a:p>
            <a:r>
              <a:rPr lang="en-US" dirty="0"/>
              <a:t>The Draft Conference Resolution</a:t>
            </a:r>
          </a:p>
        </p:txBody>
      </p:sp>
      <p:pic>
        <p:nvPicPr>
          <p:cNvPr id="9" name="Picture 8">
            <a:extLst>
              <a:ext uri="{FF2B5EF4-FFF2-40B4-BE49-F238E27FC236}">
                <a16:creationId xmlns:a16="http://schemas.microsoft.com/office/drawing/2014/main" id="{0CA81B59-2A03-4FE0-B80C-8A5FC1BE5057}"/>
              </a:ext>
            </a:extLst>
          </p:cNvPr>
          <p:cNvPicPr>
            <a:picLocks noChangeAspect="1"/>
          </p:cNvPicPr>
          <p:nvPr/>
        </p:nvPicPr>
        <p:blipFill rotWithShape="1">
          <a:blip r:embed="rId3"/>
          <a:srcRect l="47088" r="1" b="1"/>
          <a:stretch/>
        </p:blipFill>
        <p:spPr>
          <a:xfrm>
            <a:off x="4389600" y="2397125"/>
            <a:ext cx="3412800" cy="3482976"/>
          </a:xfrm>
          <a:prstGeom prst="rect">
            <a:avLst/>
          </a:prstGeom>
          <a:noFill/>
        </p:spPr>
      </p:pic>
      <p:sp>
        <p:nvSpPr>
          <p:cNvPr id="3" name="Content Placeholder 2">
            <a:extLst>
              <a:ext uri="{FF2B5EF4-FFF2-40B4-BE49-F238E27FC236}">
                <a16:creationId xmlns:a16="http://schemas.microsoft.com/office/drawing/2014/main" id="{75A436CE-D17B-4488-B746-E0D9B4179D6E}"/>
              </a:ext>
            </a:extLst>
          </p:cNvPr>
          <p:cNvSpPr>
            <a:spLocks noGrp="1"/>
          </p:cNvSpPr>
          <p:nvPr>
            <p:ph sz="half" idx="2"/>
          </p:nvPr>
        </p:nvSpPr>
        <p:spPr>
          <a:xfrm>
            <a:off x="8288662" y="2397125"/>
            <a:ext cx="3412800" cy="3482977"/>
          </a:xfrm>
        </p:spPr>
        <p:txBody>
          <a:bodyPr vert="horz" lIns="0" tIns="0" rIns="0" bIns="0" rtlCol="0">
            <a:normAutofit lnSpcReduction="10000"/>
          </a:bodyPr>
          <a:lstStyle/>
          <a:p>
            <a:pPr marL="251460" lvl="2" indent="-251460">
              <a:lnSpc>
                <a:spcPct val="90000"/>
              </a:lnSpc>
            </a:pPr>
            <a:r>
              <a:rPr lang="en-US" sz="1700" dirty="0"/>
              <a:t>OSH shares the same </a:t>
            </a:r>
            <a:r>
              <a:rPr lang="en-US" sz="1700" dirty="0">
                <a:solidFill>
                  <a:schemeClr val="accent2"/>
                </a:solidFill>
              </a:rPr>
              <a:t>constitutional basis </a:t>
            </a:r>
            <a:r>
              <a:rPr lang="en-US" sz="1700" dirty="0"/>
              <a:t>as the existing 4 fundamental principles</a:t>
            </a:r>
          </a:p>
          <a:p>
            <a:pPr marL="251460" lvl="2" indent="-251460">
              <a:lnSpc>
                <a:spcPct val="90000"/>
              </a:lnSpc>
            </a:pPr>
            <a:r>
              <a:rPr lang="en-US" sz="1700" dirty="0"/>
              <a:t>Under an amended Declaration, Member States would have an obligation to </a:t>
            </a:r>
            <a:r>
              <a:rPr lang="en-US" sz="1700" dirty="0">
                <a:solidFill>
                  <a:schemeClr val="accent2"/>
                </a:solidFill>
              </a:rPr>
              <a:t>promote, respect and realize in good faith the principle of protection of safe and healthy working [conditions/environments]</a:t>
            </a:r>
          </a:p>
          <a:p>
            <a:pPr marL="251460" lvl="2" indent="-251460">
              <a:lnSpc>
                <a:spcPct val="90000"/>
              </a:lnSpc>
            </a:pPr>
            <a:r>
              <a:rPr lang="en-US" sz="1700" dirty="0"/>
              <a:t>Instruments currently discussed: </a:t>
            </a:r>
            <a:r>
              <a:rPr lang="en-US" sz="1700" dirty="0">
                <a:solidFill>
                  <a:schemeClr val="accent2"/>
                </a:solidFill>
              </a:rPr>
              <a:t>Convention No. 155, Convention No. 161, Convention No. 187 and the Protocol of 2002 to C155</a:t>
            </a:r>
          </a:p>
          <a:p>
            <a:pPr marL="251460" lvl="2" indent="-251460">
              <a:lnSpc>
                <a:spcPct val="90000"/>
              </a:lnSpc>
            </a:pPr>
            <a:endParaRPr lang="en-US" sz="1700" b="1" dirty="0">
              <a:solidFill>
                <a:schemeClr val="accent2"/>
              </a:solidFill>
            </a:endParaRPr>
          </a:p>
          <a:p>
            <a:pPr marL="251460" lvl="2" indent="-251460">
              <a:lnSpc>
                <a:spcPct val="90000"/>
              </a:lnSpc>
            </a:pPr>
            <a:endParaRPr lang="en-US" sz="1700" b="1" dirty="0">
              <a:solidFill>
                <a:schemeClr val="accent2"/>
              </a:solidFill>
            </a:endParaRPr>
          </a:p>
        </p:txBody>
      </p:sp>
      <p:sp>
        <p:nvSpPr>
          <p:cNvPr id="5" name="Footer Placeholder 4">
            <a:extLst>
              <a:ext uri="{FF2B5EF4-FFF2-40B4-BE49-F238E27FC236}">
                <a16:creationId xmlns:a16="http://schemas.microsoft.com/office/drawing/2014/main" id="{5A2597D8-76FB-4B24-85AE-D485C23E2925}"/>
              </a:ext>
            </a:extLst>
          </p:cNvPr>
          <p:cNvSpPr>
            <a:spLocks noGrp="1"/>
          </p:cNvSpPr>
          <p:nvPr>
            <p:ph type="ftr" sz="quarter" idx="11"/>
          </p:nvPr>
        </p:nvSpPr>
        <p:spPr>
          <a:xfrm>
            <a:off x="490538" y="6337302"/>
            <a:ext cx="5605462" cy="180000"/>
          </a:xfrm>
        </p:spPr>
        <p:txBody>
          <a:bodyPr vert="horz" lIns="0" tIns="0" rIns="0" bIns="0" rtlCol="0" anchor="t" anchorCtr="0">
            <a:normAutofit/>
          </a:bodyPr>
          <a:lstStyle/>
          <a:p>
            <a:pPr>
              <a:spcAft>
                <a:spcPts val="600"/>
              </a:spcAft>
            </a:pPr>
            <a:r>
              <a:rPr lang="en-GB" b="1" kern="1200">
                <a:latin typeface="+mn-lt"/>
                <a:ea typeface="+mn-ea"/>
                <a:cs typeface="+mn-cs"/>
              </a:rPr>
              <a:t>Advancing social justice, promoting decent work</a:t>
            </a:r>
          </a:p>
        </p:txBody>
      </p:sp>
      <p:sp>
        <p:nvSpPr>
          <p:cNvPr id="10" name="TextBox 9">
            <a:extLst>
              <a:ext uri="{FF2B5EF4-FFF2-40B4-BE49-F238E27FC236}">
                <a16:creationId xmlns:a16="http://schemas.microsoft.com/office/drawing/2014/main" id="{967AB444-6A77-489B-AC18-76B5765C918D}"/>
              </a:ext>
            </a:extLst>
          </p:cNvPr>
          <p:cNvSpPr txBox="1"/>
          <p:nvPr/>
        </p:nvSpPr>
        <p:spPr>
          <a:xfrm>
            <a:off x="490538" y="2397125"/>
            <a:ext cx="3412801" cy="3482975"/>
          </a:xfrm>
          <a:prstGeom prst="rect">
            <a:avLst/>
          </a:prstGeom>
        </p:spPr>
        <p:txBody>
          <a:bodyPr vert="horz" lIns="0" tIns="54000" rIns="0" bIns="0" rtlCol="0">
            <a:normAutofit/>
          </a:bodyPr>
          <a:lstStyle/>
          <a:p>
            <a:pPr marL="360000">
              <a:lnSpc>
                <a:spcPct val="90000"/>
              </a:lnSpc>
              <a:spcAft>
                <a:spcPts val="600"/>
              </a:spcAft>
            </a:pPr>
            <a:r>
              <a:rPr lang="en-US" sz="2400" b="1" dirty="0">
                <a:solidFill>
                  <a:schemeClr val="accent1"/>
                </a:solidFill>
              </a:rPr>
              <a:t>344</a:t>
            </a:r>
            <a:r>
              <a:rPr lang="en-US" sz="2400" b="1" baseline="30000" dirty="0">
                <a:solidFill>
                  <a:schemeClr val="accent1"/>
                </a:solidFill>
              </a:rPr>
              <a:t>th</a:t>
            </a:r>
            <a:r>
              <a:rPr lang="en-US" sz="2400" b="1" dirty="0">
                <a:solidFill>
                  <a:schemeClr val="accent1"/>
                </a:solidFill>
              </a:rPr>
              <a:t> Governing Body: </a:t>
            </a:r>
            <a:r>
              <a:rPr lang="en-US" sz="2400" dirty="0">
                <a:solidFill>
                  <a:schemeClr val="accent1"/>
                </a:solidFill>
              </a:rPr>
              <a:t>inclusion of OSH within the framework of  FPRW should take the form of</a:t>
            </a:r>
            <a:r>
              <a:rPr lang="en-US" sz="2400" b="1" dirty="0">
                <a:solidFill>
                  <a:schemeClr val="accent1"/>
                </a:solidFill>
              </a:rPr>
              <a:t> a Conference resolution amending the 1998 Declaration</a:t>
            </a:r>
          </a:p>
        </p:txBody>
      </p:sp>
      <p:sp>
        <p:nvSpPr>
          <p:cNvPr id="4" name="Date Placeholder 3">
            <a:extLst>
              <a:ext uri="{FF2B5EF4-FFF2-40B4-BE49-F238E27FC236}">
                <a16:creationId xmlns:a16="http://schemas.microsoft.com/office/drawing/2014/main" id="{6BDF90C5-F42A-4FD6-A7B8-6838B68BD850}"/>
              </a:ext>
            </a:extLst>
          </p:cNvPr>
          <p:cNvSpPr>
            <a:spLocks noGrp="1"/>
          </p:cNvSpPr>
          <p:nvPr>
            <p:ph type="dt" sz="half" idx="10"/>
          </p:nvPr>
        </p:nvSpPr>
        <p:spPr/>
        <p:txBody>
          <a:bodyPr/>
          <a:lstStyle/>
          <a:p>
            <a:pPr>
              <a:spcAft>
                <a:spcPts val="600"/>
              </a:spcAft>
            </a:pPr>
            <a:r>
              <a:rPr lang="en-GB"/>
              <a:t>Date: Monday / 01 / October / 2019</a:t>
            </a:r>
          </a:p>
        </p:txBody>
      </p:sp>
    </p:spTree>
    <p:extLst>
      <p:ext uri="{BB962C8B-B14F-4D97-AF65-F5344CB8AC3E}">
        <p14:creationId xmlns:p14="http://schemas.microsoft.com/office/powerpoint/2010/main" val="238002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D55DE-C92C-4A9A-A80B-82C0FA795748}"/>
              </a:ext>
            </a:extLst>
          </p:cNvPr>
          <p:cNvSpPr>
            <a:spLocks noGrp="1"/>
          </p:cNvSpPr>
          <p:nvPr>
            <p:ph type="title"/>
          </p:nvPr>
        </p:nvSpPr>
        <p:spPr>
          <a:xfrm>
            <a:off x="490538" y="1423195"/>
            <a:ext cx="11210924" cy="720000"/>
          </a:xfrm>
        </p:spPr>
        <p:txBody>
          <a:bodyPr anchor="t">
            <a:normAutofit/>
          </a:bodyPr>
          <a:lstStyle/>
          <a:p>
            <a:r>
              <a:rPr lang="en-US" dirty="0">
                <a:cs typeface="Arial"/>
              </a:rPr>
              <a:t>Implications for Follow-up</a:t>
            </a:r>
            <a:endParaRPr lang="en-US" dirty="0"/>
          </a:p>
        </p:txBody>
      </p:sp>
      <p:sp>
        <p:nvSpPr>
          <p:cNvPr id="3" name="Content Placeholder 2">
            <a:extLst>
              <a:ext uri="{FF2B5EF4-FFF2-40B4-BE49-F238E27FC236}">
                <a16:creationId xmlns:a16="http://schemas.microsoft.com/office/drawing/2014/main" id="{D61A5915-2176-4E3C-92AA-31F6B4430DEF}"/>
              </a:ext>
            </a:extLst>
          </p:cNvPr>
          <p:cNvSpPr>
            <a:spLocks noGrp="1"/>
          </p:cNvSpPr>
          <p:nvPr>
            <p:ph idx="1"/>
          </p:nvPr>
        </p:nvSpPr>
        <p:spPr>
          <a:xfrm>
            <a:off x="404273" y="2192667"/>
            <a:ext cx="7884857" cy="3482975"/>
          </a:xfrm>
        </p:spPr>
        <p:txBody>
          <a:bodyPr vert="horz" lIns="0" tIns="0" rIns="0" bIns="0" rtlCol="0" anchor="t">
            <a:noAutofit/>
          </a:bodyPr>
          <a:lstStyle/>
          <a:p>
            <a:pPr>
              <a:lnSpc>
                <a:spcPct val="110000"/>
              </a:lnSpc>
            </a:pPr>
            <a:r>
              <a:rPr lang="en-GB" sz="2000" dirty="0"/>
              <a:t>The Declaration and its Follow-up provides three ways to assist countries, employers and workers achieve the full realization of the Declaration’s objective:</a:t>
            </a:r>
          </a:p>
          <a:p>
            <a:pPr marL="342900" lvl="2" indent="-342900">
              <a:lnSpc>
                <a:spcPct val="110000"/>
              </a:lnSpc>
              <a:buAutoNum type="arabicPeriod"/>
            </a:pPr>
            <a:r>
              <a:rPr lang="en-GB" b="1" dirty="0">
                <a:solidFill>
                  <a:srgbClr val="002060"/>
                </a:solidFill>
              </a:rPr>
              <a:t>Annual Review Reports: </a:t>
            </a:r>
            <a:r>
              <a:rPr lang="en-GB" b="0" i="0" dirty="0">
                <a:solidFill>
                  <a:srgbClr val="002060"/>
                </a:solidFill>
                <a:effectLst/>
              </a:rPr>
              <a:t>This reporting process provides Governments with an opportunity to state what measures they have taken towards achieving respect for the Declaration</a:t>
            </a:r>
            <a:endParaRPr lang="en-GB" dirty="0">
              <a:solidFill>
                <a:srgbClr val="002060"/>
              </a:solidFill>
              <a:cs typeface="Arial" panose="020B0604020202020204"/>
            </a:endParaRPr>
          </a:p>
          <a:p>
            <a:pPr marL="342900" lvl="2" indent="-342900">
              <a:lnSpc>
                <a:spcPct val="110000"/>
              </a:lnSpc>
              <a:buAutoNum type="arabicPeriod"/>
            </a:pPr>
            <a:r>
              <a:rPr lang="en-GB" b="1" dirty="0">
                <a:solidFill>
                  <a:srgbClr val="002060"/>
                </a:solidFill>
              </a:rPr>
              <a:t>Recurrent discussions at the ILC: </a:t>
            </a:r>
            <a:r>
              <a:rPr lang="en-GB" dirty="0">
                <a:solidFill>
                  <a:srgbClr val="002060"/>
                </a:solidFill>
              </a:rPr>
              <a:t>Provides a dynamic global picture of the current situation</a:t>
            </a:r>
            <a:endParaRPr lang="en-GB" dirty="0">
              <a:solidFill>
                <a:srgbClr val="002060"/>
              </a:solidFill>
              <a:cs typeface="Arial" panose="020B0604020202020204"/>
            </a:endParaRPr>
          </a:p>
          <a:p>
            <a:pPr marL="342900" lvl="2" indent="-342900">
              <a:lnSpc>
                <a:spcPct val="110000"/>
              </a:lnSpc>
              <a:buAutoNum type="arabicPeriod"/>
            </a:pPr>
            <a:r>
              <a:rPr lang="en-GB" b="1" dirty="0">
                <a:solidFill>
                  <a:srgbClr val="002060"/>
                </a:solidFill>
              </a:rPr>
              <a:t>Development Cooperation Projects: </a:t>
            </a:r>
            <a:r>
              <a:rPr lang="en-GB" dirty="0">
                <a:solidFill>
                  <a:srgbClr val="002060"/>
                </a:solidFill>
              </a:rPr>
              <a:t>Projects designed to address identifiable needs in relation to the Declaration and to strengthen local capacities thereby translating principles into practice</a:t>
            </a:r>
            <a:endParaRPr lang="en-US" b="1" dirty="0">
              <a:solidFill>
                <a:srgbClr val="002060"/>
              </a:solidFill>
              <a:cs typeface="Arial" panose="020B0604020202020204"/>
            </a:endParaRPr>
          </a:p>
        </p:txBody>
      </p:sp>
      <p:sp>
        <p:nvSpPr>
          <p:cNvPr id="5" name="Footer Placeholder 4">
            <a:extLst>
              <a:ext uri="{FF2B5EF4-FFF2-40B4-BE49-F238E27FC236}">
                <a16:creationId xmlns:a16="http://schemas.microsoft.com/office/drawing/2014/main" id="{9A5F3E26-9AC0-4877-ADD4-9E2BC10DF1D7}"/>
              </a:ext>
            </a:extLst>
          </p:cNvPr>
          <p:cNvSpPr>
            <a:spLocks noGrp="1"/>
          </p:cNvSpPr>
          <p:nvPr>
            <p:ph type="ftr" sz="quarter" idx="11"/>
          </p:nvPr>
        </p:nvSpPr>
        <p:spPr>
          <a:xfrm>
            <a:off x="490538" y="6337302"/>
            <a:ext cx="5605462" cy="180000"/>
          </a:xfrm>
        </p:spPr>
        <p:txBody>
          <a:bodyPr anchor="t">
            <a:normAutofit/>
          </a:bodyPr>
          <a:lstStyle/>
          <a:p>
            <a:pPr>
              <a:spcAft>
                <a:spcPts val="600"/>
              </a:spcAft>
            </a:pPr>
            <a:r>
              <a:rPr lang="en-GB"/>
              <a:t>Advancing social justice, promoting decent work</a:t>
            </a:r>
          </a:p>
        </p:txBody>
      </p:sp>
      <p:sp>
        <p:nvSpPr>
          <p:cNvPr id="6" name="Slide Number Placeholder 5">
            <a:extLst>
              <a:ext uri="{FF2B5EF4-FFF2-40B4-BE49-F238E27FC236}">
                <a16:creationId xmlns:a16="http://schemas.microsoft.com/office/drawing/2014/main" id="{C4EB3B85-38D1-43DA-85AF-7B04DF85E901}"/>
              </a:ext>
            </a:extLst>
          </p:cNvPr>
          <p:cNvSpPr>
            <a:spLocks noGrp="1"/>
          </p:cNvSpPr>
          <p:nvPr>
            <p:ph type="sldNum" sz="quarter" idx="12"/>
          </p:nvPr>
        </p:nvSpPr>
        <p:spPr>
          <a:xfrm>
            <a:off x="11431462" y="6229302"/>
            <a:ext cx="540000" cy="288000"/>
          </a:xfrm>
        </p:spPr>
        <p:txBody>
          <a:bodyPr anchor="t">
            <a:normAutofit fontScale="85000" lnSpcReduction="20000"/>
          </a:bodyPr>
          <a:lstStyle/>
          <a:p>
            <a:pPr>
              <a:spcAft>
                <a:spcPts val="600"/>
              </a:spcAft>
            </a:pPr>
            <a:fld id="{856227C0-AD57-4F9B-BAE3-EEFB0D0EE427}" type="slidenum">
              <a:rPr lang="en-GB" smtClean="0"/>
              <a:pPr>
                <a:spcAft>
                  <a:spcPts val="600"/>
                </a:spcAft>
              </a:pPr>
              <a:t>7</a:t>
            </a:fld>
            <a:endParaRPr lang="en-GB" dirty="0"/>
          </a:p>
        </p:txBody>
      </p:sp>
      <p:pic>
        <p:nvPicPr>
          <p:cNvPr id="8" name="Picture 7" descr="A group of people in a lecture hall&#10;&#10;Description automatically generated with medium confidence">
            <a:extLst>
              <a:ext uri="{FF2B5EF4-FFF2-40B4-BE49-F238E27FC236}">
                <a16:creationId xmlns:a16="http://schemas.microsoft.com/office/drawing/2014/main" id="{AE00664C-1035-4B63-B70F-320447A785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91" r="30181"/>
          <a:stretch/>
        </p:blipFill>
        <p:spPr>
          <a:xfrm>
            <a:off x="8289131" y="99352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a:noFill/>
        </p:spPr>
      </p:pic>
      <p:sp>
        <p:nvSpPr>
          <p:cNvPr id="4" name="Date Placeholder 3">
            <a:extLst>
              <a:ext uri="{FF2B5EF4-FFF2-40B4-BE49-F238E27FC236}">
                <a16:creationId xmlns:a16="http://schemas.microsoft.com/office/drawing/2014/main" id="{ACC30B95-7348-4296-A040-8C0D2EAAEDCB}"/>
              </a:ext>
            </a:extLst>
          </p:cNvPr>
          <p:cNvSpPr>
            <a:spLocks noGrp="1"/>
          </p:cNvSpPr>
          <p:nvPr>
            <p:ph type="dt" sz="half" idx="10"/>
          </p:nvPr>
        </p:nvSpPr>
        <p:spPr/>
        <p:txBody>
          <a:bodyPr/>
          <a:lstStyle/>
          <a:p>
            <a:pPr>
              <a:spcAft>
                <a:spcPts val="600"/>
              </a:spcAft>
            </a:pPr>
            <a:r>
              <a:rPr lang="en-GB"/>
              <a:t>Date: Monday / 01 / October / 2019</a:t>
            </a:r>
          </a:p>
        </p:txBody>
      </p:sp>
      <p:pic>
        <p:nvPicPr>
          <p:cNvPr id="9" name="Picture 8">
            <a:extLst>
              <a:ext uri="{FF2B5EF4-FFF2-40B4-BE49-F238E27FC236}">
                <a16:creationId xmlns:a16="http://schemas.microsoft.com/office/drawing/2014/main" id="{9DA698B0-8FC8-4C66-9834-28EF942D3263}"/>
              </a:ext>
            </a:extLst>
          </p:cNvPr>
          <p:cNvPicPr/>
          <p:nvPr/>
        </p:nvPicPr>
        <p:blipFill rotWithShape="1">
          <a:blip r:embed="rId4"/>
          <a:srcRect l="10844" t="34934" r="65863" b="26075"/>
          <a:stretch/>
        </p:blipFill>
        <p:spPr bwMode="auto">
          <a:xfrm>
            <a:off x="10767377" y="81440"/>
            <a:ext cx="1334135" cy="125603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9B601322-0269-4A69-8156-8306B25D0C00}"/>
              </a:ext>
            </a:extLst>
          </p:cNvPr>
          <p:cNvPicPr>
            <a:picLocks noChangeAspect="1"/>
          </p:cNvPicPr>
          <p:nvPr/>
        </p:nvPicPr>
        <p:blipFill>
          <a:blip r:embed="rId5"/>
          <a:stretch>
            <a:fillRect/>
          </a:stretch>
        </p:blipFill>
        <p:spPr>
          <a:xfrm>
            <a:off x="4234699" y="6046789"/>
            <a:ext cx="2733675" cy="581025"/>
          </a:xfrm>
          <a:prstGeom prst="rect">
            <a:avLst/>
          </a:prstGeom>
          <a:solidFill>
            <a:schemeClr val="accent1">
              <a:lumMod val="75000"/>
            </a:schemeClr>
          </a:solidFill>
        </p:spPr>
      </p:pic>
      <p:pic>
        <p:nvPicPr>
          <p:cNvPr id="10" name="Picture 9">
            <a:extLst>
              <a:ext uri="{FF2B5EF4-FFF2-40B4-BE49-F238E27FC236}">
                <a16:creationId xmlns:a16="http://schemas.microsoft.com/office/drawing/2014/main" id="{7FE9AE90-EFF9-4E58-86F4-CD0F725B3A94}"/>
              </a:ext>
            </a:extLst>
          </p:cNvPr>
          <p:cNvPicPr>
            <a:picLocks noChangeAspect="1"/>
          </p:cNvPicPr>
          <p:nvPr/>
        </p:nvPicPr>
        <p:blipFill>
          <a:blip r:embed="rId6"/>
          <a:stretch>
            <a:fillRect/>
          </a:stretch>
        </p:blipFill>
        <p:spPr>
          <a:xfrm>
            <a:off x="7117348" y="5675642"/>
            <a:ext cx="1022808" cy="1022808"/>
          </a:xfrm>
          <a:prstGeom prst="rect">
            <a:avLst/>
          </a:prstGeom>
        </p:spPr>
      </p:pic>
    </p:spTree>
    <p:extLst>
      <p:ext uri="{BB962C8B-B14F-4D97-AF65-F5344CB8AC3E}">
        <p14:creationId xmlns:p14="http://schemas.microsoft.com/office/powerpoint/2010/main" val="180935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11DF-9DEA-4E2B-9504-1CFBC6C8E67C}"/>
              </a:ext>
            </a:extLst>
          </p:cNvPr>
          <p:cNvSpPr>
            <a:spLocks noGrp="1"/>
          </p:cNvSpPr>
          <p:nvPr>
            <p:ph type="title"/>
          </p:nvPr>
        </p:nvSpPr>
        <p:spPr>
          <a:xfrm>
            <a:off x="490538" y="1423195"/>
            <a:ext cx="11210924" cy="720000"/>
          </a:xfrm>
        </p:spPr>
        <p:txBody>
          <a:bodyPr anchor="t">
            <a:normAutofit/>
          </a:bodyPr>
          <a:lstStyle/>
          <a:p>
            <a:r>
              <a:rPr lang="en-US" dirty="0"/>
              <a:t>The critical role of the G7 in supporting OSH as a potential FPRW</a:t>
            </a:r>
          </a:p>
        </p:txBody>
      </p:sp>
      <p:sp>
        <p:nvSpPr>
          <p:cNvPr id="5" name="Footer Placeholder 4">
            <a:extLst>
              <a:ext uri="{FF2B5EF4-FFF2-40B4-BE49-F238E27FC236}">
                <a16:creationId xmlns:a16="http://schemas.microsoft.com/office/drawing/2014/main" id="{BED269E7-F771-49C2-9D28-BC8BEA7C2FCB}"/>
              </a:ext>
            </a:extLst>
          </p:cNvPr>
          <p:cNvSpPr>
            <a:spLocks noGrp="1"/>
          </p:cNvSpPr>
          <p:nvPr>
            <p:ph type="ftr" sz="quarter" idx="11"/>
          </p:nvPr>
        </p:nvSpPr>
        <p:spPr>
          <a:xfrm>
            <a:off x="490538" y="6337302"/>
            <a:ext cx="5605462" cy="180000"/>
          </a:xfrm>
        </p:spPr>
        <p:txBody>
          <a:bodyPr anchor="t">
            <a:normAutofit/>
          </a:bodyPr>
          <a:lstStyle/>
          <a:p>
            <a:pPr>
              <a:spcAft>
                <a:spcPts val="600"/>
              </a:spcAft>
            </a:pPr>
            <a:r>
              <a:rPr lang="en-GB"/>
              <a:t>Advancing social justice, promoting decent work</a:t>
            </a:r>
          </a:p>
        </p:txBody>
      </p:sp>
      <p:sp>
        <p:nvSpPr>
          <p:cNvPr id="3" name="Content Placeholder 2">
            <a:extLst>
              <a:ext uri="{FF2B5EF4-FFF2-40B4-BE49-F238E27FC236}">
                <a16:creationId xmlns:a16="http://schemas.microsoft.com/office/drawing/2014/main" id="{36B04CCB-005D-4DEA-8E19-9945C82F0AA2}"/>
              </a:ext>
            </a:extLst>
          </p:cNvPr>
          <p:cNvSpPr>
            <a:spLocks noGrp="1"/>
          </p:cNvSpPr>
          <p:nvPr>
            <p:ph type="body" sz="quarter" idx="13"/>
          </p:nvPr>
        </p:nvSpPr>
        <p:spPr>
          <a:xfrm>
            <a:off x="424550" y="1805359"/>
            <a:ext cx="7736204" cy="3903793"/>
          </a:xfrm>
        </p:spPr>
        <p:txBody>
          <a:bodyPr vert="horz" lIns="0" tIns="0" rIns="0" bIns="0" rtlCol="0">
            <a:noAutofit/>
          </a:bodyPr>
          <a:lstStyle/>
          <a:p>
            <a:pPr marL="251460" lvl="2" indent="-251460">
              <a:lnSpc>
                <a:spcPct val="130000"/>
              </a:lnSpc>
              <a:spcBef>
                <a:spcPts val="600"/>
              </a:spcBef>
            </a:pPr>
            <a:r>
              <a:rPr lang="en-US" sz="1800" dirty="0"/>
              <a:t>Supporting member states in integrating OSH into their FPRW frameworks and labour legislation </a:t>
            </a:r>
          </a:p>
          <a:p>
            <a:pPr marL="251460" lvl="2" indent="-251460">
              <a:lnSpc>
                <a:spcPct val="130000"/>
              </a:lnSpc>
              <a:spcBef>
                <a:spcPts val="600"/>
              </a:spcBef>
            </a:pPr>
            <a:r>
              <a:rPr lang="en-US" sz="1800" dirty="0"/>
              <a:t>Promoting ratification of ILO instruments on OSH</a:t>
            </a:r>
          </a:p>
          <a:p>
            <a:pPr marL="251460" lvl="2" indent="-251460">
              <a:lnSpc>
                <a:spcPct val="130000"/>
              </a:lnSpc>
              <a:spcBef>
                <a:spcPts val="600"/>
              </a:spcBef>
            </a:pPr>
            <a:r>
              <a:rPr lang="en-US" sz="1800" dirty="0"/>
              <a:t>Strengthening social dialogue to promote OSH</a:t>
            </a:r>
          </a:p>
          <a:p>
            <a:pPr marL="251460" lvl="2" indent="-251460">
              <a:lnSpc>
                <a:spcPct val="130000"/>
              </a:lnSpc>
              <a:spcBef>
                <a:spcPts val="600"/>
              </a:spcBef>
            </a:pPr>
            <a:r>
              <a:rPr lang="en-US" sz="1800" dirty="0"/>
              <a:t>Promoting OSH initiatives along global supply chains </a:t>
            </a:r>
          </a:p>
          <a:p>
            <a:pPr marL="251460" lvl="2" indent="-251460">
              <a:lnSpc>
                <a:spcPct val="130000"/>
              </a:lnSpc>
              <a:spcBef>
                <a:spcPts val="600"/>
              </a:spcBef>
            </a:pPr>
            <a:r>
              <a:rPr lang="en-US" sz="1800" dirty="0"/>
              <a:t>Strengthening effective national OSH policies and regulatory frameworks</a:t>
            </a:r>
          </a:p>
          <a:p>
            <a:pPr marL="251460" lvl="2" indent="-251460">
              <a:lnSpc>
                <a:spcPct val="130000"/>
              </a:lnSpc>
              <a:spcBef>
                <a:spcPts val="600"/>
              </a:spcBef>
            </a:pPr>
            <a:r>
              <a:rPr lang="en-US" sz="1800" dirty="0"/>
              <a:t>Capacity building of national OSH institutions and world of work stakeholders</a:t>
            </a:r>
          </a:p>
          <a:p>
            <a:pPr marL="251460" lvl="2" indent="-251460">
              <a:lnSpc>
                <a:spcPct val="130000"/>
              </a:lnSpc>
              <a:spcBef>
                <a:spcPts val="600"/>
              </a:spcBef>
            </a:pPr>
            <a:r>
              <a:rPr lang="en-US" sz="1800" dirty="0"/>
              <a:t>Strengthening OSH management systems at the enterprise level</a:t>
            </a:r>
          </a:p>
          <a:p>
            <a:pPr marL="251460" lvl="2" indent="-251460">
              <a:lnSpc>
                <a:spcPct val="130000"/>
              </a:lnSpc>
              <a:spcBef>
                <a:spcPts val="600"/>
              </a:spcBef>
            </a:pPr>
            <a:r>
              <a:rPr lang="en-US" sz="1800" dirty="0"/>
              <a:t> Support development cooperation initiatives to strengthen national OSH systems</a:t>
            </a:r>
          </a:p>
          <a:p>
            <a:pPr marL="251460" lvl="2" indent="-251460">
              <a:lnSpc>
                <a:spcPct val="130000"/>
              </a:lnSpc>
              <a:spcBef>
                <a:spcPts val="600"/>
              </a:spcBef>
            </a:pPr>
            <a:endParaRPr lang="en-US" sz="1800" dirty="0"/>
          </a:p>
          <a:p>
            <a:pPr marL="251460" lvl="2" indent="-251460">
              <a:lnSpc>
                <a:spcPct val="130000"/>
              </a:lnSpc>
              <a:spcBef>
                <a:spcPts val="600"/>
              </a:spcBef>
            </a:pPr>
            <a:endParaRPr lang="en-US" sz="1800" dirty="0"/>
          </a:p>
        </p:txBody>
      </p:sp>
      <p:pic>
        <p:nvPicPr>
          <p:cNvPr id="8" name="Picture 7" descr="A picture containing toy&#10;&#10;Description automatically generated">
            <a:extLst>
              <a:ext uri="{FF2B5EF4-FFF2-40B4-BE49-F238E27FC236}">
                <a16:creationId xmlns:a16="http://schemas.microsoft.com/office/drawing/2014/main" id="{697576DC-BC7D-429D-9513-420599D5F4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6742" y="2143195"/>
            <a:ext cx="3474720" cy="3474720"/>
          </a:xfrm>
          <a:prstGeom prst="rect">
            <a:avLst/>
          </a:prstGeom>
          <a:noFill/>
        </p:spPr>
      </p:pic>
      <p:sp>
        <p:nvSpPr>
          <p:cNvPr id="4" name="Date Placeholder 3">
            <a:extLst>
              <a:ext uri="{FF2B5EF4-FFF2-40B4-BE49-F238E27FC236}">
                <a16:creationId xmlns:a16="http://schemas.microsoft.com/office/drawing/2014/main" id="{0BE6E1C2-85EE-4CA2-9D4A-6572AC359FEB}"/>
              </a:ext>
            </a:extLst>
          </p:cNvPr>
          <p:cNvSpPr>
            <a:spLocks noGrp="1"/>
          </p:cNvSpPr>
          <p:nvPr>
            <p:ph type="dt" sz="half" idx="10"/>
          </p:nvPr>
        </p:nvSpPr>
        <p:spPr/>
        <p:txBody>
          <a:bodyPr/>
          <a:lstStyle/>
          <a:p>
            <a:pPr>
              <a:spcAft>
                <a:spcPts val="600"/>
              </a:spcAft>
            </a:pPr>
            <a:r>
              <a:rPr lang="en-GB"/>
              <a:t>Date: Monday / 01 / October / 2019</a:t>
            </a:r>
          </a:p>
        </p:txBody>
      </p:sp>
    </p:spTree>
    <p:extLst>
      <p:ext uri="{BB962C8B-B14F-4D97-AF65-F5344CB8AC3E}">
        <p14:creationId xmlns:p14="http://schemas.microsoft.com/office/powerpoint/2010/main" val="2151970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F8746-997C-42E2-9F8D-01C16FF81350}"/>
              </a:ext>
            </a:extLst>
          </p:cNvPr>
          <p:cNvSpPr>
            <a:spLocks noGrp="1"/>
          </p:cNvSpPr>
          <p:nvPr>
            <p:ph type="title"/>
          </p:nvPr>
        </p:nvSpPr>
        <p:spPr>
          <a:xfrm>
            <a:off x="490538" y="1423195"/>
            <a:ext cx="11210924" cy="720000"/>
          </a:xfrm>
        </p:spPr>
        <p:txBody>
          <a:bodyPr anchor="t">
            <a:normAutofit/>
          </a:bodyPr>
          <a:lstStyle/>
          <a:p>
            <a:r>
              <a:rPr lang="en-US" dirty="0"/>
              <a:t>Thank you</a:t>
            </a:r>
          </a:p>
        </p:txBody>
      </p:sp>
      <p:pic>
        <p:nvPicPr>
          <p:cNvPr id="7" name="Picture 6" descr="Graphical user interface, application, Word&#10;&#10;Description automatically generated">
            <a:extLst>
              <a:ext uri="{FF2B5EF4-FFF2-40B4-BE49-F238E27FC236}">
                <a16:creationId xmlns:a16="http://schemas.microsoft.com/office/drawing/2014/main" id="{EA2AC9DC-6A3A-4240-9F29-DE102D2050B2}"/>
              </a:ext>
            </a:extLst>
          </p:cNvPr>
          <p:cNvPicPr/>
          <p:nvPr/>
        </p:nvPicPr>
        <p:blipFill rotWithShape="1">
          <a:blip r:embed="rId3"/>
          <a:srcRect l="10844" t="34934" r="65863" b="26075"/>
          <a:stretch/>
        </p:blipFill>
        <p:spPr bwMode="auto">
          <a:xfrm>
            <a:off x="4246482" y="2393950"/>
            <a:ext cx="3699035" cy="3482975"/>
          </a:xfrm>
          <a:prstGeom prst="rect">
            <a:avLst/>
          </a:prstGeom>
          <a:noFill/>
          <a:ln>
            <a:noFill/>
          </a:ln>
          <a:extLst>
            <a:ext uri="{53640926-AAD7-44D8-BBD7-CCE9431645EC}">
              <a14:shadowObscured xmlns:a14="http://schemas.microsoft.com/office/drawing/2010/main"/>
            </a:ext>
          </a:extLst>
        </p:spPr>
      </p:pic>
      <p:sp>
        <p:nvSpPr>
          <p:cNvPr id="12" name="Footer Placeholder 4">
            <a:extLst>
              <a:ext uri="{FF2B5EF4-FFF2-40B4-BE49-F238E27FC236}">
                <a16:creationId xmlns:a16="http://schemas.microsoft.com/office/drawing/2014/main" id="{D04D1812-5497-A581-AEB4-163F265E1CC2}"/>
              </a:ext>
            </a:extLst>
          </p:cNvPr>
          <p:cNvSpPr>
            <a:spLocks noGrp="1"/>
          </p:cNvSpPr>
          <p:nvPr>
            <p:ph type="ftr" sz="quarter" idx="11"/>
          </p:nvPr>
        </p:nvSpPr>
        <p:spPr>
          <a:xfrm>
            <a:off x="490538" y="6337302"/>
            <a:ext cx="5605462" cy="180000"/>
          </a:xfrm>
        </p:spPr>
        <p:txBody>
          <a:bodyPr/>
          <a:lstStyle/>
          <a:p>
            <a:pPr>
              <a:spcAft>
                <a:spcPts val="600"/>
              </a:spcAft>
            </a:pPr>
            <a:r>
              <a:rPr lang="en-GB"/>
              <a:t>Advancing social justice, promoting decent work</a:t>
            </a:r>
          </a:p>
        </p:txBody>
      </p:sp>
      <p:sp>
        <p:nvSpPr>
          <p:cNvPr id="14" name="Slide Number Placeholder 5">
            <a:extLst>
              <a:ext uri="{FF2B5EF4-FFF2-40B4-BE49-F238E27FC236}">
                <a16:creationId xmlns:a16="http://schemas.microsoft.com/office/drawing/2014/main" id="{AA3A6F23-53C4-736D-6B8E-80137C387540}"/>
              </a:ext>
            </a:extLst>
          </p:cNvPr>
          <p:cNvSpPr>
            <a:spLocks noGrp="1"/>
          </p:cNvSpPr>
          <p:nvPr>
            <p:ph type="sldNum" sz="quarter" idx="4294967295"/>
          </p:nvPr>
        </p:nvSpPr>
        <p:spPr>
          <a:xfrm>
            <a:off x="11161462" y="6049302"/>
            <a:ext cx="540000" cy="288000"/>
          </a:xfrm>
          <a:prstGeom prst="rect">
            <a:avLst/>
          </a:prstGeom>
        </p:spPr>
        <p:txBody>
          <a:bodyPr/>
          <a:lstStyle/>
          <a:p>
            <a:pPr>
              <a:spcAft>
                <a:spcPts val="600"/>
              </a:spcAft>
            </a:pPr>
            <a:fld id="{856227C0-AD57-4F9B-BAE3-EEFB0D0EE427}" type="slidenum">
              <a:rPr lang="en-GB" smtClean="0"/>
              <a:pPr>
                <a:spcAft>
                  <a:spcPts val="600"/>
                </a:spcAft>
              </a:pPr>
              <a:t>9</a:t>
            </a:fld>
            <a:endParaRPr lang="en-GB"/>
          </a:p>
        </p:txBody>
      </p:sp>
      <p:sp>
        <p:nvSpPr>
          <p:cNvPr id="4" name="Date Placeholder 3">
            <a:extLst>
              <a:ext uri="{FF2B5EF4-FFF2-40B4-BE49-F238E27FC236}">
                <a16:creationId xmlns:a16="http://schemas.microsoft.com/office/drawing/2014/main" id="{78376893-B5EE-4E7A-A1BF-2257D1373FF1}"/>
              </a:ext>
            </a:extLst>
          </p:cNvPr>
          <p:cNvSpPr>
            <a:spLocks noGrp="1"/>
          </p:cNvSpPr>
          <p:nvPr>
            <p:ph type="dt" sz="half" idx="10"/>
          </p:nvPr>
        </p:nvSpPr>
        <p:spPr/>
        <p:txBody>
          <a:bodyPr/>
          <a:lstStyle/>
          <a:p>
            <a:pPr>
              <a:spcAft>
                <a:spcPts val="600"/>
              </a:spcAft>
            </a:pPr>
            <a:r>
              <a:rPr lang="en-GB"/>
              <a:t>Date: Monday / 01 / October / 2019</a:t>
            </a:r>
          </a:p>
        </p:txBody>
      </p:sp>
      <p:sp>
        <p:nvSpPr>
          <p:cNvPr id="5" name="Footer Placeholder 4">
            <a:extLst>
              <a:ext uri="{FF2B5EF4-FFF2-40B4-BE49-F238E27FC236}">
                <a16:creationId xmlns:a16="http://schemas.microsoft.com/office/drawing/2014/main" id="{727972D4-A3AF-4EF4-906C-9C7851E21319}"/>
              </a:ext>
            </a:extLst>
          </p:cNvPr>
          <p:cNvSpPr>
            <a:spLocks noGrp="1"/>
          </p:cNvSpPr>
          <p:nvPr>
            <p:ph type="ftr" sz="quarter" idx="11"/>
          </p:nvPr>
        </p:nvSpPr>
        <p:spPr/>
        <p:txBody>
          <a:bodyPr/>
          <a:lstStyle/>
          <a:p>
            <a:pPr>
              <a:spcAft>
                <a:spcPts val="600"/>
              </a:spcAft>
            </a:pPr>
            <a:r>
              <a:rPr lang="en-GB"/>
              <a:t>Advancing social justice, promoting decent work</a:t>
            </a:r>
          </a:p>
        </p:txBody>
      </p:sp>
    </p:spTree>
    <p:extLst>
      <p:ext uri="{BB962C8B-B14F-4D97-AF65-F5344CB8AC3E}">
        <p14:creationId xmlns:p14="http://schemas.microsoft.com/office/powerpoint/2010/main" val="3071890817"/>
      </p:ext>
    </p:extLst>
  </p:cSld>
  <p:clrMapOvr>
    <a:masterClrMapping/>
  </p:clrMapOvr>
</p:sld>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3908A712D7AA418D95BFCC0ECE245F" ma:contentTypeVersion="13" ma:contentTypeDescription="Create a new document." ma:contentTypeScope="" ma:versionID="24b8e75f8b9f498b9319491a85ae649b">
  <xsd:schema xmlns:xsd="http://www.w3.org/2001/XMLSchema" xmlns:xs="http://www.w3.org/2001/XMLSchema" xmlns:p="http://schemas.microsoft.com/office/2006/metadata/properties" xmlns:ns2="18f9ac08-cad0-4069-9cc9-ad6597f5f3a5" xmlns:ns3="8f68b5b3-e33a-4795-8620-9e287973ee67" targetNamespace="http://schemas.microsoft.com/office/2006/metadata/properties" ma:root="true" ma:fieldsID="62acb6b2ec90eda1090535215575f5e0" ns2:_="" ns3:_="">
    <xsd:import namespace="18f9ac08-cad0-4069-9cc9-ad6597f5f3a5"/>
    <xsd:import namespace="8f68b5b3-e33a-4795-8620-9e287973ee6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f9ac08-cad0-4069-9cc9-ad6597f5f3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68b5b3-e33a-4795-8620-9e287973ee6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f68b5b3-e33a-4795-8620-9e287973ee67">
      <UserInfo>
        <DisplayName>Graczyk, Halshka</DisplayName>
        <AccountId>48</AccountId>
        <AccountType/>
      </UserInfo>
      <UserInfo>
        <DisplayName>Groening, Lacye</DisplayName>
        <AccountId>21</AccountId>
        <AccountType/>
      </UserInfo>
      <UserInfo>
        <DisplayName>Afsar, Syed Mohammad</DisplayName>
        <AccountId>66</AccountId>
        <AccountType/>
      </UserInfo>
      <UserInfo>
        <DisplayName>Schaaf, Dirkje</DisplayName>
        <AccountId>67</AccountId>
        <AccountType/>
      </UserInfo>
      <UserInfo>
        <DisplayName>Azzi, Manal</DisplayName>
        <AccountId>20</AccountId>
        <AccountType/>
      </UserInfo>
    </SharedWithUsers>
  </documentManagement>
</p:properties>
</file>

<file path=customXml/itemProps1.xml><?xml version="1.0" encoding="utf-8"?>
<ds:datastoreItem xmlns:ds="http://schemas.openxmlformats.org/officeDocument/2006/customXml" ds:itemID="{5601C852-8CAD-4E2A-8910-671BD43AE4B8}">
  <ds:schemaRefs>
    <ds:schemaRef ds:uri="http://schemas.microsoft.com/sharepoint/v3/contenttype/forms"/>
  </ds:schemaRefs>
</ds:datastoreItem>
</file>

<file path=customXml/itemProps2.xml><?xml version="1.0" encoding="utf-8"?>
<ds:datastoreItem xmlns:ds="http://schemas.openxmlformats.org/officeDocument/2006/customXml" ds:itemID="{2C19AF30-F884-400F-B64A-5D19B1596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f9ac08-cad0-4069-9cc9-ad6597f5f3a5"/>
    <ds:schemaRef ds:uri="8f68b5b3-e33a-4795-8620-9e287973ee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A24F4D-77F1-48FB-A325-1667C55B800E}">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8f68b5b3-e33a-4795-8620-9e287973ee67"/>
    <ds:schemaRef ds:uri="18f9ac08-cad0-4069-9cc9-ad6597f5f3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English+PowerPoint+Presentation (1)</Template>
  <TotalTime>0</TotalTime>
  <Words>2261</Words>
  <Application>Microsoft Office PowerPoint</Application>
  <PresentationFormat>Widescreen</PresentationFormat>
  <Paragraphs>114</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 3</vt:lpstr>
      <vt:lpstr>ILO 2020</vt:lpstr>
      <vt:lpstr>Possible inclusion of OSH within the framework of fundamental principles and rights at work: Current state and future prospects </vt:lpstr>
      <vt:lpstr>Global OSH challenges: A changing world of work </vt:lpstr>
      <vt:lpstr>Global OSH challenges: The threat of climate change </vt:lpstr>
      <vt:lpstr>ILO Declaration on Fundamental Principles and Rights at Work</vt:lpstr>
      <vt:lpstr>The importance of including OSH within the framework of FPRW </vt:lpstr>
      <vt:lpstr>The Draft Conference Resolution</vt:lpstr>
      <vt:lpstr>Implications for Follow-up</vt:lpstr>
      <vt:lpstr>The critical role of the G7 in supporting OSH as a potential FPRW</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safety and the world of work:</dc:title>
  <dc:creator>Lacye Groening</dc:creator>
  <cp:lastModifiedBy>J. Pintado Nunes</cp:lastModifiedBy>
  <cp:revision>294</cp:revision>
  <cp:lastPrinted>2022-03-25T10:26:40Z</cp:lastPrinted>
  <dcterms:created xsi:type="dcterms:W3CDTF">2020-07-15T15:06:29Z</dcterms:created>
  <dcterms:modified xsi:type="dcterms:W3CDTF">2022-03-25T10:40:23Z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0x010100B23908A712D7AA418D95BFCC0ECE245F</vt:lpwstr>
  </property>
</Properties>
</file>