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20"/>
  </p:notesMasterIdLst>
  <p:sldIdLst>
    <p:sldId id="287" r:id="rId7"/>
    <p:sldId id="274" r:id="rId8"/>
    <p:sldId id="272" r:id="rId9"/>
    <p:sldId id="276" r:id="rId10"/>
    <p:sldId id="289" r:id="rId11"/>
    <p:sldId id="273" r:id="rId12"/>
    <p:sldId id="290" r:id="rId13"/>
    <p:sldId id="286" r:id="rId14"/>
    <p:sldId id="291" r:id="rId15"/>
    <p:sldId id="292" r:id="rId16"/>
    <p:sldId id="293" r:id="rId17"/>
    <p:sldId id="294" r:id="rId18"/>
    <p:sldId id="271" r:id="rId19"/>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4" autoAdjust="0"/>
    <p:restoredTop sz="74447" autoAdjust="0"/>
  </p:normalViewPr>
  <p:slideViewPr>
    <p:cSldViewPr snapToGrid="0">
      <p:cViewPr varScale="1">
        <p:scale>
          <a:sx n="50" d="100"/>
          <a:sy n="50" d="100"/>
        </p:scale>
        <p:origin x="992"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25742-2792-405A-B7EB-F3E064226312}"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US"/>
        </a:p>
      </dgm:t>
    </dgm:pt>
    <dgm:pt modelId="{DB56282C-B6AD-4058-885E-242077E589FF}">
      <dgm:prSet phldrT="[Text]"/>
      <dgm:spPr>
        <a:solidFill>
          <a:srgbClr val="006665"/>
        </a:solidFill>
      </dgm:spPr>
      <dgm:t>
        <a:bodyPr/>
        <a:lstStyle/>
        <a:p>
          <a:r>
            <a:rPr lang="en-US" dirty="0" err="1"/>
            <a:t>Digitalisation</a:t>
          </a:r>
          <a:endParaRPr lang="en-US" dirty="0"/>
        </a:p>
      </dgm:t>
    </dgm:pt>
    <dgm:pt modelId="{F6D6138D-ED6D-42D3-899A-E9E1E0A36993}" type="parTrans" cxnId="{B6F3B989-89C7-486A-B1AF-FC0792748BDF}">
      <dgm:prSet/>
      <dgm:spPr/>
      <dgm:t>
        <a:bodyPr/>
        <a:lstStyle/>
        <a:p>
          <a:endParaRPr lang="en-US"/>
        </a:p>
      </dgm:t>
    </dgm:pt>
    <dgm:pt modelId="{F5734BD2-F0DA-475D-9603-464DED2B8305}" type="sibTrans" cxnId="{B6F3B989-89C7-486A-B1AF-FC0792748BDF}">
      <dgm:prSet/>
      <dgm:spPr>
        <a:solidFill>
          <a:schemeClr val="tx1">
            <a:lumMod val="65000"/>
          </a:schemeClr>
        </a:solidFill>
      </dgm:spPr>
      <dgm:t>
        <a:bodyPr/>
        <a:lstStyle/>
        <a:p>
          <a:endParaRPr lang="en-US"/>
        </a:p>
      </dgm:t>
    </dgm:pt>
    <dgm:pt modelId="{4C70EB1A-ED08-4802-AE42-B79EC0CBCBB7}">
      <dgm:prSet phldrT="[Text]"/>
      <dgm:spPr>
        <a:solidFill>
          <a:srgbClr val="006665"/>
        </a:solidFill>
      </dgm:spPr>
      <dgm:t>
        <a:bodyPr/>
        <a:lstStyle/>
        <a:p>
          <a:r>
            <a:rPr lang="en-US" dirty="0"/>
            <a:t>Demographic change</a:t>
          </a:r>
        </a:p>
      </dgm:t>
    </dgm:pt>
    <dgm:pt modelId="{9B84943D-CF7F-4B7F-80B3-E87696602722}" type="parTrans" cxnId="{353A8B17-CA93-4C85-8329-CC9631452574}">
      <dgm:prSet/>
      <dgm:spPr/>
      <dgm:t>
        <a:bodyPr/>
        <a:lstStyle/>
        <a:p>
          <a:endParaRPr lang="en-US"/>
        </a:p>
      </dgm:t>
    </dgm:pt>
    <dgm:pt modelId="{088FB0D2-FEE3-4F59-80FB-0A0D13887A6A}" type="sibTrans" cxnId="{353A8B17-CA93-4C85-8329-CC9631452574}">
      <dgm:prSet/>
      <dgm:spPr>
        <a:solidFill>
          <a:schemeClr val="tx1">
            <a:lumMod val="65000"/>
          </a:schemeClr>
        </a:solidFill>
      </dgm:spPr>
      <dgm:t>
        <a:bodyPr/>
        <a:lstStyle/>
        <a:p>
          <a:endParaRPr lang="en-US"/>
        </a:p>
      </dgm:t>
    </dgm:pt>
    <dgm:pt modelId="{E9C3C8B1-C400-4718-996A-C977E9FEB677}">
      <dgm:prSet phldrT="[Text]"/>
      <dgm:spPr>
        <a:solidFill>
          <a:srgbClr val="006665"/>
        </a:solidFill>
      </dgm:spPr>
      <dgm:t>
        <a:bodyPr/>
        <a:lstStyle/>
        <a:p>
          <a:r>
            <a:rPr lang="en-US" dirty="0" err="1"/>
            <a:t>Decarbonisation</a:t>
          </a:r>
          <a:endParaRPr lang="en-US" dirty="0"/>
        </a:p>
      </dgm:t>
    </dgm:pt>
    <dgm:pt modelId="{10525F97-E7FB-4822-BAEE-116F84075BEF}" type="parTrans" cxnId="{4335809C-EC96-43BC-8143-36A38C86BB3B}">
      <dgm:prSet/>
      <dgm:spPr/>
      <dgm:t>
        <a:bodyPr/>
        <a:lstStyle/>
        <a:p>
          <a:endParaRPr lang="en-US"/>
        </a:p>
      </dgm:t>
    </dgm:pt>
    <dgm:pt modelId="{F4892DFB-3E04-4063-A95C-53D1D1B6B41B}" type="sibTrans" cxnId="{4335809C-EC96-43BC-8143-36A38C86BB3B}">
      <dgm:prSet/>
      <dgm:spPr>
        <a:solidFill>
          <a:schemeClr val="tx1">
            <a:lumMod val="65000"/>
          </a:schemeClr>
        </a:solidFill>
      </dgm:spPr>
      <dgm:t>
        <a:bodyPr/>
        <a:lstStyle/>
        <a:p>
          <a:endParaRPr lang="en-US"/>
        </a:p>
      </dgm:t>
    </dgm:pt>
    <dgm:pt modelId="{BD1601B5-3A4E-448A-9D4D-6E2AFB29610B}" type="pres">
      <dgm:prSet presAssocID="{BEF25742-2792-405A-B7EB-F3E064226312}" presName="Name0" presStyleCnt="0">
        <dgm:presLayoutVars>
          <dgm:dir/>
          <dgm:resizeHandles val="exact"/>
        </dgm:presLayoutVars>
      </dgm:prSet>
      <dgm:spPr/>
    </dgm:pt>
    <dgm:pt modelId="{51EB34C0-AD80-4782-8F5D-23276EAD13AC}" type="pres">
      <dgm:prSet presAssocID="{DB56282C-B6AD-4058-885E-242077E589FF}" presName="node" presStyleLbl="node1" presStyleIdx="0" presStyleCnt="3">
        <dgm:presLayoutVars>
          <dgm:bulletEnabled val="1"/>
        </dgm:presLayoutVars>
      </dgm:prSet>
      <dgm:spPr/>
    </dgm:pt>
    <dgm:pt modelId="{CBE37643-C780-4E52-9E13-D4C98C88A5E4}" type="pres">
      <dgm:prSet presAssocID="{F5734BD2-F0DA-475D-9603-464DED2B8305}" presName="sibTrans" presStyleLbl="sibTrans2D1" presStyleIdx="0" presStyleCnt="3"/>
      <dgm:spPr/>
    </dgm:pt>
    <dgm:pt modelId="{1883A5B9-0184-46D3-83E2-296AA928389A}" type="pres">
      <dgm:prSet presAssocID="{F5734BD2-F0DA-475D-9603-464DED2B8305}" presName="connectorText" presStyleLbl="sibTrans2D1" presStyleIdx="0" presStyleCnt="3"/>
      <dgm:spPr/>
    </dgm:pt>
    <dgm:pt modelId="{406BC5CA-3F4A-4D3D-93E5-28741133D558}" type="pres">
      <dgm:prSet presAssocID="{4C70EB1A-ED08-4802-AE42-B79EC0CBCBB7}" presName="node" presStyleLbl="node1" presStyleIdx="1" presStyleCnt="3">
        <dgm:presLayoutVars>
          <dgm:bulletEnabled val="1"/>
        </dgm:presLayoutVars>
      </dgm:prSet>
      <dgm:spPr/>
    </dgm:pt>
    <dgm:pt modelId="{4B0A3ACC-6252-47A8-B854-6CA2924C9072}" type="pres">
      <dgm:prSet presAssocID="{088FB0D2-FEE3-4F59-80FB-0A0D13887A6A}" presName="sibTrans" presStyleLbl="sibTrans2D1" presStyleIdx="1" presStyleCnt="3"/>
      <dgm:spPr/>
    </dgm:pt>
    <dgm:pt modelId="{D9CDFA16-774D-4A17-B185-4331B6905E28}" type="pres">
      <dgm:prSet presAssocID="{088FB0D2-FEE3-4F59-80FB-0A0D13887A6A}" presName="connectorText" presStyleLbl="sibTrans2D1" presStyleIdx="1" presStyleCnt="3"/>
      <dgm:spPr/>
    </dgm:pt>
    <dgm:pt modelId="{83D4611E-3CED-49A3-8FE9-466EB4288AF4}" type="pres">
      <dgm:prSet presAssocID="{E9C3C8B1-C400-4718-996A-C977E9FEB677}" presName="node" presStyleLbl="node1" presStyleIdx="2" presStyleCnt="3">
        <dgm:presLayoutVars>
          <dgm:bulletEnabled val="1"/>
        </dgm:presLayoutVars>
      </dgm:prSet>
      <dgm:spPr/>
    </dgm:pt>
    <dgm:pt modelId="{15321EA4-9100-4CCB-8E31-738B44507177}" type="pres">
      <dgm:prSet presAssocID="{F4892DFB-3E04-4063-A95C-53D1D1B6B41B}" presName="sibTrans" presStyleLbl="sibTrans2D1" presStyleIdx="2" presStyleCnt="3"/>
      <dgm:spPr/>
    </dgm:pt>
    <dgm:pt modelId="{FA110639-EC93-4E61-B030-1F116FFFAC9F}" type="pres">
      <dgm:prSet presAssocID="{F4892DFB-3E04-4063-A95C-53D1D1B6B41B}" presName="connectorText" presStyleLbl="sibTrans2D1" presStyleIdx="2" presStyleCnt="3"/>
      <dgm:spPr/>
    </dgm:pt>
  </dgm:ptLst>
  <dgm:cxnLst>
    <dgm:cxn modelId="{5B3F9709-8FC6-4B38-9AF1-0511AA7E2A27}" type="presOf" srcId="{F4892DFB-3E04-4063-A95C-53D1D1B6B41B}" destId="{FA110639-EC93-4E61-B030-1F116FFFAC9F}" srcOrd="1" destOrd="0" presId="urn:microsoft.com/office/officeart/2005/8/layout/cycle7"/>
    <dgm:cxn modelId="{6F1E2F17-634D-4DD8-8C00-984F4216DC94}" type="presOf" srcId="{4C70EB1A-ED08-4802-AE42-B79EC0CBCBB7}" destId="{406BC5CA-3F4A-4D3D-93E5-28741133D558}" srcOrd="0" destOrd="0" presId="urn:microsoft.com/office/officeart/2005/8/layout/cycle7"/>
    <dgm:cxn modelId="{353A8B17-CA93-4C85-8329-CC9631452574}" srcId="{BEF25742-2792-405A-B7EB-F3E064226312}" destId="{4C70EB1A-ED08-4802-AE42-B79EC0CBCBB7}" srcOrd="1" destOrd="0" parTransId="{9B84943D-CF7F-4B7F-80B3-E87696602722}" sibTransId="{088FB0D2-FEE3-4F59-80FB-0A0D13887A6A}"/>
    <dgm:cxn modelId="{816E3133-E285-4E49-8DBB-6BF6B599A170}" type="presOf" srcId="{088FB0D2-FEE3-4F59-80FB-0A0D13887A6A}" destId="{4B0A3ACC-6252-47A8-B854-6CA2924C9072}" srcOrd="0" destOrd="0" presId="urn:microsoft.com/office/officeart/2005/8/layout/cycle7"/>
    <dgm:cxn modelId="{F96FEF3C-33AE-405F-8772-7C470F1005D9}" type="presOf" srcId="{F5734BD2-F0DA-475D-9603-464DED2B8305}" destId="{CBE37643-C780-4E52-9E13-D4C98C88A5E4}" srcOrd="0" destOrd="0" presId="urn:microsoft.com/office/officeart/2005/8/layout/cycle7"/>
    <dgm:cxn modelId="{A3DCCB43-81B8-45C6-B6E1-C4FD056C7465}" type="presOf" srcId="{088FB0D2-FEE3-4F59-80FB-0A0D13887A6A}" destId="{D9CDFA16-774D-4A17-B185-4331B6905E28}" srcOrd="1" destOrd="0" presId="urn:microsoft.com/office/officeart/2005/8/layout/cycle7"/>
    <dgm:cxn modelId="{7B88FE44-4F3A-4FBC-B7F3-81AF10EFC450}" type="presOf" srcId="{BEF25742-2792-405A-B7EB-F3E064226312}" destId="{BD1601B5-3A4E-448A-9D4D-6E2AFB29610B}" srcOrd="0" destOrd="0" presId="urn:microsoft.com/office/officeart/2005/8/layout/cycle7"/>
    <dgm:cxn modelId="{B6F3B989-89C7-486A-B1AF-FC0792748BDF}" srcId="{BEF25742-2792-405A-B7EB-F3E064226312}" destId="{DB56282C-B6AD-4058-885E-242077E589FF}" srcOrd="0" destOrd="0" parTransId="{F6D6138D-ED6D-42D3-899A-E9E1E0A36993}" sibTransId="{F5734BD2-F0DA-475D-9603-464DED2B8305}"/>
    <dgm:cxn modelId="{4335809C-EC96-43BC-8143-36A38C86BB3B}" srcId="{BEF25742-2792-405A-B7EB-F3E064226312}" destId="{E9C3C8B1-C400-4718-996A-C977E9FEB677}" srcOrd="2" destOrd="0" parTransId="{10525F97-E7FB-4822-BAEE-116F84075BEF}" sibTransId="{F4892DFB-3E04-4063-A95C-53D1D1B6B41B}"/>
    <dgm:cxn modelId="{B0B811C8-B103-4E01-8F9B-D2F019E4A37E}" type="presOf" srcId="{F4892DFB-3E04-4063-A95C-53D1D1B6B41B}" destId="{15321EA4-9100-4CCB-8E31-738B44507177}" srcOrd="0" destOrd="0" presId="urn:microsoft.com/office/officeart/2005/8/layout/cycle7"/>
    <dgm:cxn modelId="{3DBACCCA-4F9B-4C1C-9861-B16E2A333AF3}" type="presOf" srcId="{E9C3C8B1-C400-4718-996A-C977E9FEB677}" destId="{83D4611E-3CED-49A3-8FE9-466EB4288AF4}" srcOrd="0" destOrd="0" presId="urn:microsoft.com/office/officeart/2005/8/layout/cycle7"/>
    <dgm:cxn modelId="{1C2B1DDE-A245-4D0A-8A50-85A1AF0835FB}" type="presOf" srcId="{DB56282C-B6AD-4058-885E-242077E589FF}" destId="{51EB34C0-AD80-4782-8F5D-23276EAD13AC}" srcOrd="0" destOrd="0" presId="urn:microsoft.com/office/officeart/2005/8/layout/cycle7"/>
    <dgm:cxn modelId="{1ACEAAF5-E38E-468D-97B2-7BA54B3C476F}" type="presOf" srcId="{F5734BD2-F0DA-475D-9603-464DED2B8305}" destId="{1883A5B9-0184-46D3-83E2-296AA928389A}" srcOrd="1" destOrd="0" presId="urn:microsoft.com/office/officeart/2005/8/layout/cycle7"/>
    <dgm:cxn modelId="{423DA0D1-D28B-4385-B22B-23F8E02AB18A}" type="presParOf" srcId="{BD1601B5-3A4E-448A-9D4D-6E2AFB29610B}" destId="{51EB34C0-AD80-4782-8F5D-23276EAD13AC}" srcOrd="0" destOrd="0" presId="urn:microsoft.com/office/officeart/2005/8/layout/cycle7"/>
    <dgm:cxn modelId="{99918A98-6C76-4EB5-9B0D-F9EFEF2ADFBE}" type="presParOf" srcId="{BD1601B5-3A4E-448A-9D4D-6E2AFB29610B}" destId="{CBE37643-C780-4E52-9E13-D4C98C88A5E4}" srcOrd="1" destOrd="0" presId="urn:microsoft.com/office/officeart/2005/8/layout/cycle7"/>
    <dgm:cxn modelId="{F054D0F4-0764-452A-B993-D31EB934EAC0}" type="presParOf" srcId="{CBE37643-C780-4E52-9E13-D4C98C88A5E4}" destId="{1883A5B9-0184-46D3-83E2-296AA928389A}" srcOrd="0" destOrd="0" presId="urn:microsoft.com/office/officeart/2005/8/layout/cycle7"/>
    <dgm:cxn modelId="{8B7E9979-D161-4F02-ABA6-0DDA5631452F}" type="presParOf" srcId="{BD1601B5-3A4E-448A-9D4D-6E2AFB29610B}" destId="{406BC5CA-3F4A-4D3D-93E5-28741133D558}" srcOrd="2" destOrd="0" presId="urn:microsoft.com/office/officeart/2005/8/layout/cycle7"/>
    <dgm:cxn modelId="{4055098B-1864-424D-A04F-8D18F7804BC4}" type="presParOf" srcId="{BD1601B5-3A4E-448A-9D4D-6E2AFB29610B}" destId="{4B0A3ACC-6252-47A8-B854-6CA2924C9072}" srcOrd="3" destOrd="0" presId="urn:microsoft.com/office/officeart/2005/8/layout/cycle7"/>
    <dgm:cxn modelId="{604E8307-A39E-4C94-B260-F0D2DA78041C}" type="presParOf" srcId="{4B0A3ACC-6252-47A8-B854-6CA2924C9072}" destId="{D9CDFA16-774D-4A17-B185-4331B6905E28}" srcOrd="0" destOrd="0" presId="urn:microsoft.com/office/officeart/2005/8/layout/cycle7"/>
    <dgm:cxn modelId="{A9AEF847-4B97-484C-A3E9-7E052FC8737C}" type="presParOf" srcId="{BD1601B5-3A4E-448A-9D4D-6E2AFB29610B}" destId="{83D4611E-3CED-49A3-8FE9-466EB4288AF4}" srcOrd="4" destOrd="0" presId="urn:microsoft.com/office/officeart/2005/8/layout/cycle7"/>
    <dgm:cxn modelId="{5E67981F-A98F-482B-B4E5-70EF7A9E5279}" type="presParOf" srcId="{BD1601B5-3A4E-448A-9D4D-6E2AFB29610B}" destId="{15321EA4-9100-4CCB-8E31-738B44507177}" srcOrd="5" destOrd="0" presId="urn:microsoft.com/office/officeart/2005/8/layout/cycle7"/>
    <dgm:cxn modelId="{30E1FCD8-0C5C-4F81-A7A0-62655364E31E}" type="presParOf" srcId="{15321EA4-9100-4CCB-8E31-738B44507177}" destId="{FA110639-EC93-4E61-B030-1F116FFFAC9F}"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F25742-2792-405A-B7EB-F3E064226312}"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DB56282C-B6AD-4058-885E-242077E589FF}">
      <dgm:prSet phldrT="[Text]"/>
      <dgm:spPr>
        <a:solidFill>
          <a:srgbClr val="006665"/>
        </a:solidFill>
      </dgm:spPr>
      <dgm:t>
        <a:bodyPr/>
        <a:lstStyle/>
        <a:p>
          <a:r>
            <a:rPr lang="en-US" dirty="0" err="1"/>
            <a:t>Digitalisation</a:t>
          </a:r>
          <a:endParaRPr lang="en-US" dirty="0"/>
        </a:p>
      </dgm:t>
    </dgm:pt>
    <dgm:pt modelId="{F6D6138D-ED6D-42D3-899A-E9E1E0A36993}" type="parTrans" cxnId="{B6F3B989-89C7-486A-B1AF-FC0792748BDF}">
      <dgm:prSet/>
      <dgm:spPr/>
      <dgm:t>
        <a:bodyPr/>
        <a:lstStyle/>
        <a:p>
          <a:endParaRPr lang="en-US"/>
        </a:p>
      </dgm:t>
    </dgm:pt>
    <dgm:pt modelId="{F5734BD2-F0DA-475D-9603-464DED2B8305}" type="sibTrans" cxnId="{B6F3B989-89C7-486A-B1AF-FC0792748BDF}">
      <dgm:prSet/>
      <dgm:spPr>
        <a:solidFill>
          <a:schemeClr val="tx1">
            <a:lumMod val="65000"/>
          </a:schemeClr>
        </a:solidFill>
      </dgm:spPr>
      <dgm:t>
        <a:bodyPr/>
        <a:lstStyle/>
        <a:p>
          <a:endParaRPr lang="en-US"/>
        </a:p>
      </dgm:t>
    </dgm:pt>
    <dgm:pt modelId="{4C70EB1A-ED08-4802-AE42-B79EC0CBCBB7}">
      <dgm:prSet phldrT="[Text]"/>
      <dgm:spPr>
        <a:solidFill>
          <a:srgbClr val="006665"/>
        </a:solidFill>
      </dgm:spPr>
      <dgm:t>
        <a:bodyPr/>
        <a:lstStyle/>
        <a:p>
          <a:r>
            <a:rPr lang="en-US" dirty="0"/>
            <a:t>Demographic change</a:t>
          </a:r>
        </a:p>
      </dgm:t>
    </dgm:pt>
    <dgm:pt modelId="{9B84943D-CF7F-4B7F-80B3-E87696602722}" type="parTrans" cxnId="{353A8B17-CA93-4C85-8329-CC9631452574}">
      <dgm:prSet/>
      <dgm:spPr/>
      <dgm:t>
        <a:bodyPr/>
        <a:lstStyle/>
        <a:p>
          <a:endParaRPr lang="en-US"/>
        </a:p>
      </dgm:t>
    </dgm:pt>
    <dgm:pt modelId="{088FB0D2-FEE3-4F59-80FB-0A0D13887A6A}" type="sibTrans" cxnId="{353A8B17-CA93-4C85-8329-CC9631452574}">
      <dgm:prSet/>
      <dgm:spPr>
        <a:solidFill>
          <a:schemeClr val="tx1">
            <a:lumMod val="65000"/>
          </a:schemeClr>
        </a:solidFill>
      </dgm:spPr>
      <dgm:t>
        <a:bodyPr/>
        <a:lstStyle/>
        <a:p>
          <a:endParaRPr lang="en-US"/>
        </a:p>
      </dgm:t>
    </dgm:pt>
    <dgm:pt modelId="{E9C3C8B1-C400-4718-996A-C977E9FEB677}">
      <dgm:prSet phldrT="[Text]"/>
      <dgm:spPr>
        <a:solidFill>
          <a:srgbClr val="006665"/>
        </a:solidFill>
      </dgm:spPr>
      <dgm:t>
        <a:bodyPr/>
        <a:lstStyle/>
        <a:p>
          <a:r>
            <a:rPr lang="en-US" dirty="0" err="1"/>
            <a:t>Decarbonisation</a:t>
          </a:r>
          <a:endParaRPr lang="en-US" dirty="0"/>
        </a:p>
      </dgm:t>
    </dgm:pt>
    <dgm:pt modelId="{10525F97-E7FB-4822-BAEE-116F84075BEF}" type="parTrans" cxnId="{4335809C-EC96-43BC-8143-36A38C86BB3B}">
      <dgm:prSet/>
      <dgm:spPr/>
      <dgm:t>
        <a:bodyPr/>
        <a:lstStyle/>
        <a:p>
          <a:endParaRPr lang="en-US"/>
        </a:p>
      </dgm:t>
    </dgm:pt>
    <dgm:pt modelId="{F4892DFB-3E04-4063-A95C-53D1D1B6B41B}" type="sibTrans" cxnId="{4335809C-EC96-43BC-8143-36A38C86BB3B}">
      <dgm:prSet/>
      <dgm:spPr>
        <a:solidFill>
          <a:schemeClr val="tx1">
            <a:lumMod val="65000"/>
          </a:schemeClr>
        </a:solidFill>
      </dgm:spPr>
      <dgm:t>
        <a:bodyPr/>
        <a:lstStyle/>
        <a:p>
          <a:endParaRPr lang="en-US"/>
        </a:p>
      </dgm:t>
    </dgm:pt>
    <dgm:pt modelId="{F251FC03-89E9-46CE-B4FD-E13FB2B1660D}" type="pres">
      <dgm:prSet presAssocID="{BEF25742-2792-405A-B7EB-F3E064226312}" presName="cycle" presStyleCnt="0">
        <dgm:presLayoutVars>
          <dgm:dir/>
          <dgm:resizeHandles val="exact"/>
        </dgm:presLayoutVars>
      </dgm:prSet>
      <dgm:spPr/>
    </dgm:pt>
    <dgm:pt modelId="{2EB34010-0C02-4291-90B2-2AF3955E6DE1}" type="pres">
      <dgm:prSet presAssocID="{DB56282C-B6AD-4058-885E-242077E589FF}" presName="dummy" presStyleCnt="0"/>
      <dgm:spPr/>
    </dgm:pt>
    <dgm:pt modelId="{7A8A047F-D1A8-4674-B0CA-C8576531E16F}" type="pres">
      <dgm:prSet presAssocID="{DB56282C-B6AD-4058-885E-242077E589FF}" presName="node" presStyleLbl="revTx" presStyleIdx="0" presStyleCnt="3">
        <dgm:presLayoutVars>
          <dgm:bulletEnabled val="1"/>
        </dgm:presLayoutVars>
      </dgm:prSet>
      <dgm:spPr/>
    </dgm:pt>
    <dgm:pt modelId="{59E9FE1B-F616-4B42-81AA-ED3262C95308}" type="pres">
      <dgm:prSet presAssocID="{F5734BD2-F0DA-475D-9603-464DED2B8305}" presName="sibTrans" presStyleLbl="node1" presStyleIdx="0" presStyleCnt="3"/>
      <dgm:spPr/>
    </dgm:pt>
    <dgm:pt modelId="{D4DAB0DE-AEE8-4063-890B-81172A86A40A}" type="pres">
      <dgm:prSet presAssocID="{4C70EB1A-ED08-4802-AE42-B79EC0CBCBB7}" presName="dummy" presStyleCnt="0"/>
      <dgm:spPr/>
    </dgm:pt>
    <dgm:pt modelId="{3717BA6C-FF8A-492C-BF47-B308DE8C2DB7}" type="pres">
      <dgm:prSet presAssocID="{4C70EB1A-ED08-4802-AE42-B79EC0CBCBB7}" presName="node" presStyleLbl="revTx" presStyleIdx="1" presStyleCnt="3">
        <dgm:presLayoutVars>
          <dgm:bulletEnabled val="1"/>
        </dgm:presLayoutVars>
      </dgm:prSet>
      <dgm:spPr/>
    </dgm:pt>
    <dgm:pt modelId="{2BF1F56F-B989-4D6C-A181-34FEE58E2D15}" type="pres">
      <dgm:prSet presAssocID="{088FB0D2-FEE3-4F59-80FB-0A0D13887A6A}" presName="sibTrans" presStyleLbl="node1" presStyleIdx="1" presStyleCnt="3"/>
      <dgm:spPr/>
    </dgm:pt>
    <dgm:pt modelId="{62FAF89D-9732-4F20-98C0-84320571AA9F}" type="pres">
      <dgm:prSet presAssocID="{E9C3C8B1-C400-4718-996A-C977E9FEB677}" presName="dummy" presStyleCnt="0"/>
      <dgm:spPr/>
    </dgm:pt>
    <dgm:pt modelId="{25F1597C-5DE5-4928-B96A-23CB4E230612}" type="pres">
      <dgm:prSet presAssocID="{E9C3C8B1-C400-4718-996A-C977E9FEB677}" presName="node" presStyleLbl="revTx" presStyleIdx="2" presStyleCnt="3">
        <dgm:presLayoutVars>
          <dgm:bulletEnabled val="1"/>
        </dgm:presLayoutVars>
      </dgm:prSet>
      <dgm:spPr/>
    </dgm:pt>
    <dgm:pt modelId="{ABEAE9FC-8A41-4BFE-9222-8B253A14083F}" type="pres">
      <dgm:prSet presAssocID="{F4892DFB-3E04-4063-A95C-53D1D1B6B41B}" presName="sibTrans" presStyleLbl="node1" presStyleIdx="2" presStyleCnt="3"/>
      <dgm:spPr/>
    </dgm:pt>
  </dgm:ptLst>
  <dgm:cxnLst>
    <dgm:cxn modelId="{353A8B17-CA93-4C85-8329-CC9631452574}" srcId="{BEF25742-2792-405A-B7EB-F3E064226312}" destId="{4C70EB1A-ED08-4802-AE42-B79EC0CBCBB7}" srcOrd="1" destOrd="0" parTransId="{9B84943D-CF7F-4B7F-80B3-E87696602722}" sibTransId="{088FB0D2-FEE3-4F59-80FB-0A0D13887A6A}"/>
    <dgm:cxn modelId="{1B2D441A-6C45-407B-AB23-C93CC2854817}" type="presOf" srcId="{F4892DFB-3E04-4063-A95C-53D1D1B6B41B}" destId="{ABEAE9FC-8A41-4BFE-9222-8B253A14083F}" srcOrd="0" destOrd="0" presId="urn:microsoft.com/office/officeart/2005/8/layout/cycle1"/>
    <dgm:cxn modelId="{9924492C-5CF7-45CF-8C5D-7E798280E83C}" type="presOf" srcId="{088FB0D2-FEE3-4F59-80FB-0A0D13887A6A}" destId="{2BF1F56F-B989-4D6C-A181-34FEE58E2D15}" srcOrd="0" destOrd="0" presId="urn:microsoft.com/office/officeart/2005/8/layout/cycle1"/>
    <dgm:cxn modelId="{E577B346-3000-4FC4-B4E1-3070DA997FA8}" type="presOf" srcId="{F5734BD2-F0DA-475D-9603-464DED2B8305}" destId="{59E9FE1B-F616-4B42-81AA-ED3262C95308}" srcOrd="0" destOrd="0" presId="urn:microsoft.com/office/officeart/2005/8/layout/cycle1"/>
    <dgm:cxn modelId="{B6F3B989-89C7-486A-B1AF-FC0792748BDF}" srcId="{BEF25742-2792-405A-B7EB-F3E064226312}" destId="{DB56282C-B6AD-4058-885E-242077E589FF}" srcOrd="0" destOrd="0" parTransId="{F6D6138D-ED6D-42D3-899A-E9E1E0A36993}" sibTransId="{F5734BD2-F0DA-475D-9603-464DED2B8305}"/>
    <dgm:cxn modelId="{4335809C-EC96-43BC-8143-36A38C86BB3B}" srcId="{BEF25742-2792-405A-B7EB-F3E064226312}" destId="{E9C3C8B1-C400-4718-996A-C977E9FEB677}" srcOrd="2" destOrd="0" parTransId="{10525F97-E7FB-4822-BAEE-116F84075BEF}" sibTransId="{F4892DFB-3E04-4063-A95C-53D1D1B6B41B}"/>
    <dgm:cxn modelId="{27C896A9-307A-4D00-A231-8270E2C28E4C}" type="presOf" srcId="{E9C3C8B1-C400-4718-996A-C977E9FEB677}" destId="{25F1597C-5DE5-4928-B96A-23CB4E230612}" srcOrd="0" destOrd="0" presId="urn:microsoft.com/office/officeart/2005/8/layout/cycle1"/>
    <dgm:cxn modelId="{F743A4B3-CD2D-4707-BB95-7821C8C86539}" type="presOf" srcId="{DB56282C-B6AD-4058-885E-242077E589FF}" destId="{7A8A047F-D1A8-4674-B0CA-C8576531E16F}" srcOrd="0" destOrd="0" presId="urn:microsoft.com/office/officeart/2005/8/layout/cycle1"/>
    <dgm:cxn modelId="{7ECCDCD5-888D-44DF-A9DD-9797EA3B97CF}" type="presOf" srcId="{4C70EB1A-ED08-4802-AE42-B79EC0CBCBB7}" destId="{3717BA6C-FF8A-492C-BF47-B308DE8C2DB7}" srcOrd="0" destOrd="0" presId="urn:microsoft.com/office/officeart/2005/8/layout/cycle1"/>
    <dgm:cxn modelId="{1A6165D8-1678-499E-8FA3-7FFAF58E65AF}" type="presOf" srcId="{BEF25742-2792-405A-B7EB-F3E064226312}" destId="{F251FC03-89E9-46CE-B4FD-E13FB2B1660D}" srcOrd="0" destOrd="0" presId="urn:microsoft.com/office/officeart/2005/8/layout/cycle1"/>
    <dgm:cxn modelId="{E8AFAA5B-1B53-4845-9D46-C37E129E1857}" type="presParOf" srcId="{F251FC03-89E9-46CE-B4FD-E13FB2B1660D}" destId="{2EB34010-0C02-4291-90B2-2AF3955E6DE1}" srcOrd="0" destOrd="0" presId="urn:microsoft.com/office/officeart/2005/8/layout/cycle1"/>
    <dgm:cxn modelId="{5933F616-F49C-4D6F-BCB2-176DC063617A}" type="presParOf" srcId="{F251FC03-89E9-46CE-B4FD-E13FB2B1660D}" destId="{7A8A047F-D1A8-4674-B0CA-C8576531E16F}" srcOrd="1" destOrd="0" presId="urn:microsoft.com/office/officeart/2005/8/layout/cycle1"/>
    <dgm:cxn modelId="{34E0DDFB-3365-4005-8C8D-13B4B0FBD3E0}" type="presParOf" srcId="{F251FC03-89E9-46CE-B4FD-E13FB2B1660D}" destId="{59E9FE1B-F616-4B42-81AA-ED3262C95308}" srcOrd="2" destOrd="0" presId="urn:microsoft.com/office/officeart/2005/8/layout/cycle1"/>
    <dgm:cxn modelId="{9F1DED33-886D-4F58-93CD-A509DD1CD7D5}" type="presParOf" srcId="{F251FC03-89E9-46CE-B4FD-E13FB2B1660D}" destId="{D4DAB0DE-AEE8-4063-890B-81172A86A40A}" srcOrd="3" destOrd="0" presId="urn:microsoft.com/office/officeart/2005/8/layout/cycle1"/>
    <dgm:cxn modelId="{B8A2EF13-E9DC-4429-932E-8FE72A6318CF}" type="presParOf" srcId="{F251FC03-89E9-46CE-B4FD-E13FB2B1660D}" destId="{3717BA6C-FF8A-492C-BF47-B308DE8C2DB7}" srcOrd="4" destOrd="0" presId="urn:microsoft.com/office/officeart/2005/8/layout/cycle1"/>
    <dgm:cxn modelId="{75465B4D-752C-42FB-9FF3-00FB12AC7785}" type="presParOf" srcId="{F251FC03-89E9-46CE-B4FD-E13FB2B1660D}" destId="{2BF1F56F-B989-4D6C-A181-34FEE58E2D15}" srcOrd="5" destOrd="0" presId="urn:microsoft.com/office/officeart/2005/8/layout/cycle1"/>
    <dgm:cxn modelId="{73D00E25-6947-4BC0-8B96-587E931EC662}" type="presParOf" srcId="{F251FC03-89E9-46CE-B4FD-E13FB2B1660D}" destId="{62FAF89D-9732-4F20-98C0-84320571AA9F}" srcOrd="6" destOrd="0" presId="urn:microsoft.com/office/officeart/2005/8/layout/cycle1"/>
    <dgm:cxn modelId="{5D7197E9-009F-4E69-9C78-B4DFD794FDF2}" type="presParOf" srcId="{F251FC03-89E9-46CE-B4FD-E13FB2B1660D}" destId="{25F1597C-5DE5-4928-B96A-23CB4E230612}" srcOrd="7" destOrd="0" presId="urn:microsoft.com/office/officeart/2005/8/layout/cycle1"/>
    <dgm:cxn modelId="{9EE32D29-4B09-4B6B-90FB-1718D175106A}" type="presParOf" srcId="{F251FC03-89E9-46CE-B4FD-E13FB2B1660D}" destId="{ABEAE9FC-8A41-4BFE-9222-8B253A14083F}"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EB34C0-AD80-4782-8F5D-23276EAD13AC}">
      <dsp:nvSpPr>
        <dsp:cNvPr id="0" name=""/>
        <dsp:cNvSpPr/>
      </dsp:nvSpPr>
      <dsp:spPr>
        <a:xfrm>
          <a:off x="2490408" y="1375"/>
          <a:ext cx="2295012" cy="1147506"/>
        </a:xfrm>
        <a:prstGeom prst="roundRect">
          <a:avLst>
            <a:gd name="adj" fmla="val 10000"/>
          </a:avLst>
        </a:prstGeom>
        <a:solidFill>
          <a:srgbClr val="0066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Digitalisation</a:t>
          </a:r>
          <a:endParaRPr lang="en-US" sz="2200" kern="1200" dirty="0"/>
        </a:p>
      </dsp:txBody>
      <dsp:txXfrm>
        <a:off x="2524017" y="34984"/>
        <a:ext cx="2227794" cy="1080288"/>
      </dsp:txXfrm>
    </dsp:sp>
    <dsp:sp modelId="{CBE37643-C780-4E52-9E13-D4C98C88A5E4}">
      <dsp:nvSpPr>
        <dsp:cNvPr id="0" name=""/>
        <dsp:cNvSpPr/>
      </dsp:nvSpPr>
      <dsp:spPr>
        <a:xfrm rot="3600000">
          <a:off x="3987367" y="2015583"/>
          <a:ext cx="1196268" cy="401627"/>
        </a:xfrm>
        <a:prstGeom prst="leftRightArrow">
          <a:avLst>
            <a:gd name="adj1" fmla="val 60000"/>
            <a:gd name="adj2" fmla="val 50000"/>
          </a:avLst>
        </a:prstGeom>
        <a:solidFill>
          <a:schemeClr val="tx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107855" y="2095908"/>
        <a:ext cx="955292" cy="240977"/>
      </dsp:txXfrm>
    </dsp:sp>
    <dsp:sp modelId="{406BC5CA-3F4A-4D3D-93E5-28741133D558}">
      <dsp:nvSpPr>
        <dsp:cNvPr id="0" name=""/>
        <dsp:cNvSpPr/>
      </dsp:nvSpPr>
      <dsp:spPr>
        <a:xfrm>
          <a:off x="4385582" y="3283913"/>
          <a:ext cx="2295012" cy="1147506"/>
        </a:xfrm>
        <a:prstGeom prst="roundRect">
          <a:avLst>
            <a:gd name="adj" fmla="val 10000"/>
          </a:avLst>
        </a:prstGeom>
        <a:solidFill>
          <a:srgbClr val="0066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Demographic change</a:t>
          </a:r>
        </a:p>
      </dsp:txBody>
      <dsp:txXfrm>
        <a:off x="4419191" y="3317522"/>
        <a:ext cx="2227794" cy="1080288"/>
      </dsp:txXfrm>
    </dsp:sp>
    <dsp:sp modelId="{4B0A3ACC-6252-47A8-B854-6CA2924C9072}">
      <dsp:nvSpPr>
        <dsp:cNvPr id="0" name=""/>
        <dsp:cNvSpPr/>
      </dsp:nvSpPr>
      <dsp:spPr>
        <a:xfrm rot="10800000">
          <a:off x="3039780" y="3656853"/>
          <a:ext cx="1196268" cy="401627"/>
        </a:xfrm>
        <a:prstGeom prst="leftRightArrow">
          <a:avLst>
            <a:gd name="adj1" fmla="val 60000"/>
            <a:gd name="adj2" fmla="val 50000"/>
          </a:avLst>
        </a:prstGeom>
        <a:solidFill>
          <a:schemeClr val="tx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10800000">
        <a:off x="3160268" y="3737178"/>
        <a:ext cx="955292" cy="240977"/>
      </dsp:txXfrm>
    </dsp:sp>
    <dsp:sp modelId="{83D4611E-3CED-49A3-8FE9-466EB4288AF4}">
      <dsp:nvSpPr>
        <dsp:cNvPr id="0" name=""/>
        <dsp:cNvSpPr/>
      </dsp:nvSpPr>
      <dsp:spPr>
        <a:xfrm>
          <a:off x="595234" y="3283913"/>
          <a:ext cx="2295012" cy="1147506"/>
        </a:xfrm>
        <a:prstGeom prst="roundRect">
          <a:avLst>
            <a:gd name="adj" fmla="val 10000"/>
          </a:avLst>
        </a:prstGeom>
        <a:solidFill>
          <a:srgbClr val="00666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err="1"/>
            <a:t>Decarbonisation</a:t>
          </a:r>
          <a:endParaRPr lang="en-US" sz="2200" kern="1200" dirty="0"/>
        </a:p>
      </dsp:txBody>
      <dsp:txXfrm>
        <a:off x="628843" y="3317522"/>
        <a:ext cx="2227794" cy="1080288"/>
      </dsp:txXfrm>
    </dsp:sp>
    <dsp:sp modelId="{15321EA4-9100-4CCB-8E31-738B44507177}">
      <dsp:nvSpPr>
        <dsp:cNvPr id="0" name=""/>
        <dsp:cNvSpPr/>
      </dsp:nvSpPr>
      <dsp:spPr>
        <a:xfrm rot="18000000">
          <a:off x="2092193" y="2015583"/>
          <a:ext cx="1196268" cy="401627"/>
        </a:xfrm>
        <a:prstGeom prst="leftRightArrow">
          <a:avLst>
            <a:gd name="adj1" fmla="val 60000"/>
            <a:gd name="adj2" fmla="val 50000"/>
          </a:avLst>
        </a:prstGeom>
        <a:solidFill>
          <a:schemeClr val="tx1">
            <a:lumMod val="65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2212681" y="2095908"/>
        <a:ext cx="955292" cy="2409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8A047F-D1A8-4674-B0CA-C8576531E16F}">
      <dsp:nvSpPr>
        <dsp:cNvPr id="0" name=""/>
        <dsp:cNvSpPr/>
      </dsp:nvSpPr>
      <dsp:spPr>
        <a:xfrm>
          <a:off x="4208236" y="328121"/>
          <a:ext cx="1669746" cy="1669746"/>
        </a:xfrm>
        <a:prstGeom prst="rect">
          <a:avLst/>
        </a:prstGeom>
        <a:solidFill>
          <a:srgbClr val="006665"/>
        </a:solid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err="1"/>
            <a:t>Digitalisation</a:t>
          </a:r>
          <a:endParaRPr lang="en-US" sz="1700" kern="1200" dirty="0"/>
        </a:p>
      </dsp:txBody>
      <dsp:txXfrm>
        <a:off x="4208236" y="328121"/>
        <a:ext cx="1669746" cy="1669746"/>
      </dsp:txXfrm>
    </dsp:sp>
    <dsp:sp modelId="{59E9FE1B-F616-4B42-81AA-ED3262C95308}">
      <dsp:nvSpPr>
        <dsp:cNvPr id="0" name=""/>
        <dsp:cNvSpPr/>
      </dsp:nvSpPr>
      <dsp:spPr>
        <a:xfrm>
          <a:off x="1662601" y="-1028"/>
          <a:ext cx="3950626" cy="3950626"/>
        </a:xfrm>
        <a:prstGeom prst="circularArrow">
          <a:avLst>
            <a:gd name="adj1" fmla="val 8242"/>
            <a:gd name="adj2" fmla="val 575545"/>
            <a:gd name="adj3" fmla="val 2966474"/>
            <a:gd name="adj4" fmla="val 49968"/>
            <a:gd name="adj5" fmla="val 9615"/>
          </a:avLst>
        </a:prstGeom>
        <a:solidFill>
          <a:schemeClr val="tx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17BA6C-FF8A-492C-BF47-B308DE8C2DB7}">
      <dsp:nvSpPr>
        <dsp:cNvPr id="0" name=""/>
        <dsp:cNvSpPr/>
      </dsp:nvSpPr>
      <dsp:spPr>
        <a:xfrm>
          <a:off x="2803041" y="2761990"/>
          <a:ext cx="1669746" cy="1669746"/>
        </a:xfrm>
        <a:prstGeom prst="rect">
          <a:avLst/>
        </a:prstGeom>
        <a:solidFill>
          <a:srgbClr val="006665"/>
        </a:solid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Demographic change</a:t>
          </a:r>
        </a:p>
      </dsp:txBody>
      <dsp:txXfrm>
        <a:off x="2803041" y="2761990"/>
        <a:ext cx="1669746" cy="1669746"/>
      </dsp:txXfrm>
    </dsp:sp>
    <dsp:sp modelId="{2BF1F56F-B989-4D6C-A181-34FEE58E2D15}">
      <dsp:nvSpPr>
        <dsp:cNvPr id="0" name=""/>
        <dsp:cNvSpPr/>
      </dsp:nvSpPr>
      <dsp:spPr>
        <a:xfrm>
          <a:off x="1662601" y="-1028"/>
          <a:ext cx="3950626" cy="3950626"/>
        </a:xfrm>
        <a:prstGeom prst="circularArrow">
          <a:avLst>
            <a:gd name="adj1" fmla="val 8242"/>
            <a:gd name="adj2" fmla="val 575545"/>
            <a:gd name="adj3" fmla="val 10174487"/>
            <a:gd name="adj4" fmla="val 7257981"/>
            <a:gd name="adj5" fmla="val 9615"/>
          </a:avLst>
        </a:prstGeom>
        <a:solidFill>
          <a:schemeClr val="tx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F1597C-5DE5-4928-B96A-23CB4E230612}">
      <dsp:nvSpPr>
        <dsp:cNvPr id="0" name=""/>
        <dsp:cNvSpPr/>
      </dsp:nvSpPr>
      <dsp:spPr>
        <a:xfrm>
          <a:off x="1397847" y="328121"/>
          <a:ext cx="1669746" cy="1669746"/>
        </a:xfrm>
        <a:prstGeom prst="rect">
          <a:avLst/>
        </a:prstGeom>
        <a:solidFill>
          <a:srgbClr val="006665"/>
        </a:solid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err="1"/>
            <a:t>Decarbonisation</a:t>
          </a:r>
          <a:endParaRPr lang="en-US" sz="1700" kern="1200" dirty="0"/>
        </a:p>
      </dsp:txBody>
      <dsp:txXfrm>
        <a:off x="1397847" y="328121"/>
        <a:ext cx="1669746" cy="1669746"/>
      </dsp:txXfrm>
    </dsp:sp>
    <dsp:sp modelId="{ABEAE9FC-8A41-4BFE-9222-8B253A14083F}">
      <dsp:nvSpPr>
        <dsp:cNvPr id="0" name=""/>
        <dsp:cNvSpPr/>
      </dsp:nvSpPr>
      <dsp:spPr>
        <a:xfrm>
          <a:off x="1662601" y="-1028"/>
          <a:ext cx="3950626" cy="3950626"/>
        </a:xfrm>
        <a:prstGeom prst="circularArrow">
          <a:avLst>
            <a:gd name="adj1" fmla="val 8242"/>
            <a:gd name="adj2" fmla="val 575545"/>
            <a:gd name="adj3" fmla="val 16859167"/>
            <a:gd name="adj4" fmla="val 14965288"/>
            <a:gd name="adj5" fmla="val 9615"/>
          </a:avLst>
        </a:prstGeom>
        <a:solidFill>
          <a:schemeClr val="tx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34A7E125-8A73-42F5-880A-3305E6AE6B67}" type="datetimeFigureOut">
              <a:rPr lang="en-GB" smtClean="0"/>
              <a:t>17/02/2022</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0CC04A8A-EEE2-4BEB-BA08-A0C6F12D7E70}" type="slidenum">
              <a:rPr lang="en-GB" smtClean="0"/>
              <a:t>‹#›</a:t>
            </a:fld>
            <a:endParaRPr lang="en-GB"/>
          </a:p>
        </p:txBody>
      </p:sp>
    </p:spTree>
    <p:extLst>
      <p:ext uri="{BB962C8B-B14F-4D97-AF65-F5344CB8AC3E}">
        <p14:creationId xmlns:p14="http://schemas.microsoft.com/office/powerpoint/2010/main" val="1028088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826FEE-2901-4F80-B040-94DEDE5C3ECF}" type="slidenum">
              <a:rPr lang="en-GB" smtClean="0"/>
              <a:t>1</a:t>
            </a:fld>
            <a:endParaRPr lang="en-GB"/>
          </a:p>
        </p:txBody>
      </p:sp>
    </p:spTree>
    <p:extLst>
      <p:ext uri="{BB962C8B-B14F-4D97-AF65-F5344CB8AC3E}">
        <p14:creationId xmlns:p14="http://schemas.microsoft.com/office/powerpoint/2010/main" val="1777073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Beyond promoting longer working lives, the drag on overall employment and growth as a result of population ageing can be countered by </a:t>
            </a:r>
            <a:r>
              <a:rPr lang="en-US" sz="1200" b="1" u="none" kern="1200" dirty="0">
                <a:solidFill>
                  <a:schemeClr val="tx1"/>
                </a:solidFill>
                <a:effectLst/>
                <a:latin typeface="+mn-lt"/>
                <a:ea typeface="+mn-ea"/>
                <a:cs typeface="+mn-cs"/>
              </a:rPr>
              <a:t>ensuring the widest participation of all adults in productive and good quality employment </a:t>
            </a:r>
            <a:r>
              <a:rPr lang="en-US" sz="1200" u="none" kern="1200" dirty="0">
                <a:solidFill>
                  <a:schemeClr val="tx1"/>
                </a:solidFill>
                <a:effectLst/>
                <a:latin typeface="+mn-lt"/>
                <a:ea typeface="+mn-ea"/>
                <a:cs typeface="+mn-cs"/>
              </a:rPr>
              <a:t>irrespective of age, gender and gender identity, sexual orientation, ethnic background, religious belief, and disability and physical and mental health status. </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This can be illustrated in a simple way by calculating how much employment rates would increase if all groups in the working-age population had the same employment rate as prime-age men (aged 25-54) -- typically the group with the highest rate. </a:t>
            </a:r>
          </a:p>
          <a:p>
            <a:pPr marL="654756"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b="1" u="none" kern="1200" dirty="0">
                <a:solidFill>
                  <a:schemeClr val="tx1"/>
                </a:solidFill>
                <a:effectLst/>
                <a:latin typeface="+mn-lt"/>
                <a:ea typeface="+mn-ea"/>
                <a:cs typeface="+mn-cs"/>
              </a:rPr>
              <a:t>Across the G7 economies, the increase would range from 12 percentage-points in Germany to 22 percentage-points in Italy</a:t>
            </a:r>
            <a:r>
              <a:rPr lang="en-US" sz="1200" u="none" kern="1200" dirty="0">
                <a:solidFill>
                  <a:schemeClr val="tx1"/>
                </a:solidFill>
                <a:effectLst/>
                <a:latin typeface="+mn-lt"/>
                <a:ea typeface="+mn-ea"/>
                <a:cs typeface="+mn-cs"/>
              </a:rPr>
              <a:t>.</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Narrow" panose="020B0606020202030204" pitchFamily="34" charset="0"/>
              </a:rPr>
              <a:t>[Click] </a:t>
            </a:r>
            <a:r>
              <a:rPr lang="en-US" sz="1200" u="none" kern="1200" dirty="0">
                <a:solidFill>
                  <a:schemeClr val="tx1"/>
                </a:solidFill>
                <a:effectLst/>
                <a:latin typeface="+mn-lt"/>
                <a:ea typeface="+mn-ea"/>
                <a:cs typeface="+mn-cs"/>
              </a:rPr>
              <a:t>However, achieving a more inclusive </a:t>
            </a:r>
            <a:r>
              <a:rPr lang="en-US" sz="1200" u="none" kern="1200" dirty="0" err="1">
                <a:solidFill>
                  <a:schemeClr val="tx1"/>
                </a:solidFill>
                <a:effectLst/>
                <a:latin typeface="+mn-lt"/>
                <a:ea typeface="+mn-ea"/>
                <a:cs typeface="+mn-cs"/>
              </a:rPr>
              <a:t>labour</a:t>
            </a:r>
            <a:r>
              <a:rPr lang="en-US" sz="1200" u="none" kern="1200" dirty="0">
                <a:solidFill>
                  <a:schemeClr val="tx1"/>
                </a:solidFill>
                <a:effectLst/>
                <a:latin typeface="+mn-lt"/>
                <a:ea typeface="+mn-ea"/>
                <a:cs typeface="+mn-cs"/>
              </a:rPr>
              <a:t> market requires </a:t>
            </a:r>
            <a:r>
              <a:rPr lang="en-US" sz="1200" b="1" u="none" kern="1200" dirty="0">
                <a:solidFill>
                  <a:schemeClr val="tx1"/>
                </a:solidFill>
                <a:effectLst/>
                <a:latin typeface="+mn-lt"/>
                <a:ea typeface="+mn-ea"/>
                <a:cs typeface="+mn-cs"/>
              </a:rPr>
              <a:t>tackling discriminatory practices</a:t>
            </a:r>
            <a:r>
              <a:rPr lang="en-US" sz="1200" u="none" kern="1200" dirty="0">
                <a:solidFill>
                  <a:schemeClr val="tx1"/>
                </a:solidFill>
                <a:effectLst/>
                <a:latin typeface="+mn-lt"/>
                <a:ea typeface="+mn-ea"/>
                <a:cs typeface="+mn-cs"/>
              </a:rPr>
              <a:t>, and other employment barriers faced by different groups in the </a:t>
            </a:r>
            <a:r>
              <a:rPr lang="en-US" sz="1200" u="none" kern="1200" dirty="0" err="1">
                <a:solidFill>
                  <a:schemeClr val="tx1"/>
                </a:solidFill>
                <a:effectLst/>
                <a:latin typeface="+mn-lt"/>
                <a:ea typeface="+mn-ea"/>
                <a:cs typeface="+mn-cs"/>
              </a:rPr>
              <a:t>labour</a:t>
            </a:r>
            <a:r>
              <a:rPr lang="en-US" sz="1200" u="none" kern="1200" dirty="0">
                <a:solidFill>
                  <a:schemeClr val="tx1"/>
                </a:solidFill>
                <a:effectLst/>
                <a:latin typeface="+mn-lt"/>
                <a:ea typeface="+mn-ea"/>
                <a:cs typeface="+mn-cs"/>
              </a:rPr>
              <a:t> market.  It also requires policies and practices covering entire working careers. </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kern="1200" dirty="0">
                <a:solidFill>
                  <a:schemeClr val="tx1"/>
                </a:solidFill>
                <a:effectLst/>
                <a:latin typeface="+mn-lt"/>
                <a:ea typeface="+mn-ea"/>
                <a:cs typeface="+mn-cs"/>
              </a:rPr>
              <a:t>Offering flexible working options </a:t>
            </a:r>
            <a:r>
              <a:rPr lang="en-US" sz="1200" u="none" kern="1200" dirty="0">
                <a:solidFill>
                  <a:schemeClr val="tx1"/>
                </a:solidFill>
                <a:effectLst/>
                <a:latin typeface="+mn-lt"/>
                <a:ea typeface="+mn-ea"/>
                <a:cs typeface="+mn-cs"/>
              </a:rPr>
              <a:t>can support workers across the life course to prevent burnout, manage family responsibilities and engage in learning. </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kern="1200" dirty="0">
                <a:solidFill>
                  <a:schemeClr val="tx1"/>
                </a:solidFill>
                <a:effectLst/>
                <a:latin typeface="+mn-lt"/>
                <a:ea typeface="+mn-ea"/>
                <a:cs typeface="+mn-cs"/>
              </a:rPr>
              <a:t>Training should be based on an all-age training policy </a:t>
            </a:r>
            <a:r>
              <a:rPr lang="en-US" sz="1200" u="none" kern="1200" dirty="0">
                <a:solidFill>
                  <a:schemeClr val="tx1"/>
                </a:solidFill>
                <a:effectLst/>
                <a:latin typeface="+mn-lt"/>
                <a:ea typeface="+mn-ea"/>
                <a:cs typeface="+mn-cs"/>
              </a:rPr>
              <a:t>that takes into account the skills needs of workers of all ages.</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kern="1200" dirty="0">
                <a:solidFill>
                  <a:schemeClr val="tx1"/>
                </a:solidFill>
                <a:effectLst/>
                <a:latin typeface="+mn-lt"/>
                <a:ea typeface="+mn-ea"/>
                <a:cs typeface="+mn-cs"/>
              </a:rPr>
              <a:t>Gender</a:t>
            </a:r>
            <a:r>
              <a:rPr lang="en-US" sz="1200" b="1" u="none" kern="1200" baseline="0" dirty="0">
                <a:solidFill>
                  <a:schemeClr val="tx1"/>
                </a:solidFill>
                <a:effectLst/>
                <a:latin typeface="+mn-lt"/>
                <a:ea typeface="+mn-ea"/>
                <a:cs typeface="+mn-cs"/>
              </a:rPr>
              <a:t> gaps in the </a:t>
            </a:r>
            <a:r>
              <a:rPr lang="en-US" sz="1200" b="1" u="none" kern="1200" baseline="0" dirty="0" err="1">
                <a:solidFill>
                  <a:schemeClr val="tx1"/>
                </a:solidFill>
                <a:effectLst/>
                <a:latin typeface="+mn-lt"/>
                <a:ea typeface="+mn-ea"/>
                <a:cs typeface="+mn-cs"/>
              </a:rPr>
              <a:t>labour</a:t>
            </a:r>
            <a:r>
              <a:rPr lang="en-US" sz="1200" b="1" u="none" kern="1200" baseline="0" dirty="0">
                <a:solidFill>
                  <a:schemeClr val="tx1"/>
                </a:solidFill>
                <a:effectLst/>
                <a:latin typeface="+mn-lt"/>
                <a:ea typeface="+mn-ea"/>
                <a:cs typeface="+mn-cs"/>
              </a:rPr>
              <a:t> market remain large. </a:t>
            </a:r>
            <a:r>
              <a:rPr lang="en-US" sz="1200" b="0" u="none" kern="1200" baseline="0" dirty="0">
                <a:solidFill>
                  <a:schemeClr val="tx1"/>
                </a:solidFill>
                <a:effectLst/>
                <a:latin typeface="+mn-lt"/>
                <a:ea typeface="+mn-ea"/>
                <a:cs typeface="+mn-cs"/>
              </a:rPr>
              <a:t>F</a:t>
            </a:r>
            <a:r>
              <a:rPr lang="en-US" sz="1200" u="none" kern="1200" dirty="0">
                <a:solidFill>
                  <a:schemeClr val="tx1"/>
                </a:solidFill>
                <a:effectLst/>
                <a:latin typeface="+mn-lt"/>
                <a:ea typeface="+mn-ea"/>
                <a:cs typeface="+mn-cs"/>
              </a:rPr>
              <a:t>lexibility in work arrangements is especially important, as women, on average, continue to take on more unpaid caring responsibilities than men do. Paid parental and paternity leave, childcare and long-term care policies are key to ensure a more equitable distribution of work and family obligations while contributing to closing the gender employment gap. Tackling still large gender gaps in pay and gender segregation by occupation would also help to encourage women to enter and remain in the workforce.</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kern="1200" dirty="0">
                <a:solidFill>
                  <a:schemeClr val="tx1"/>
                </a:solidFill>
                <a:effectLst/>
                <a:latin typeface="+mn-lt"/>
                <a:ea typeface="+mn-ea"/>
                <a:cs typeface="+mn-cs"/>
              </a:rPr>
              <a:t>Young people were particularly hit by the COVID-19 </a:t>
            </a:r>
            <a:r>
              <a:rPr lang="en-US" sz="1200" u="none" kern="1200" dirty="0">
                <a:solidFill>
                  <a:schemeClr val="tx1"/>
                </a:solidFill>
                <a:effectLst/>
                <a:latin typeface="+mn-lt"/>
                <a:ea typeface="+mn-ea"/>
                <a:cs typeface="+mn-cs"/>
              </a:rPr>
              <a:t>and reinforced and early action is the best way to prevent long-term damage to their career prospects. </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Cutting across both age and gender, </a:t>
            </a:r>
            <a:r>
              <a:rPr lang="en-US" sz="1200" b="1" u="none" kern="1200" dirty="0">
                <a:solidFill>
                  <a:schemeClr val="tx1"/>
                </a:solidFill>
                <a:effectLst/>
                <a:latin typeface="+mn-lt"/>
                <a:ea typeface="+mn-ea"/>
                <a:cs typeface="+mn-cs"/>
              </a:rPr>
              <a:t>people with disabilities or experiencing mental health conditions deserve particular attention </a:t>
            </a:r>
            <a:r>
              <a:rPr lang="en-US" sz="1200" u="none" kern="1200" dirty="0">
                <a:solidFill>
                  <a:schemeClr val="tx1"/>
                </a:solidFill>
                <a:effectLst/>
                <a:latin typeface="+mn-lt"/>
                <a:ea typeface="+mn-ea"/>
                <a:cs typeface="+mn-cs"/>
              </a:rPr>
              <a:t>as well as other groups such as migrants, indigenous people and those living in rural or remote areas.</a:t>
            </a: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9CEB8A-F416-474B-A7E8-FEE930FB1A5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5785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global trends of </a:t>
            </a:r>
            <a:r>
              <a:rPr lang="en-US" baseline="0" dirty="0" err="1"/>
              <a:t>digitalisation</a:t>
            </a:r>
            <a:r>
              <a:rPr lang="en-US" baseline="0" dirty="0"/>
              <a:t>, </a:t>
            </a:r>
            <a:r>
              <a:rPr lang="en-US" baseline="0" dirty="0" err="1"/>
              <a:t>decarbonisation</a:t>
            </a:r>
            <a:r>
              <a:rPr lang="en-US" baseline="0" dirty="0"/>
              <a:t> and demographic change are not independent of each other and their impact on the world of work reflects interlinkages that are complex and depend on regional, national and sector specificities.</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For example, the decrease in working-age population because of an ageing population brings a risk for declines in innovation and productivity. </a:t>
            </a:r>
            <a:r>
              <a:rPr lang="en-US" baseline="0" dirty="0" err="1"/>
              <a:t>Decarbonisation</a:t>
            </a:r>
            <a:r>
              <a:rPr lang="en-US" baseline="0" dirty="0"/>
              <a:t> and </a:t>
            </a:r>
            <a:r>
              <a:rPr lang="en-US" baseline="0" dirty="0" err="1"/>
              <a:t>digitalisation</a:t>
            </a:r>
            <a:r>
              <a:rPr lang="en-US" baseline="0" dirty="0"/>
              <a:t> present opportunities for promoting innovation and higher productivity.</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Some common policy measures are also required in response to all 3Ds. For example, a scaled up and more responsive adult learning system is essential in the face of changing skill needs arising from all three megatrends. This includes better </a:t>
            </a:r>
            <a:r>
              <a:rPr lang="en-US" baseline="0" dirty="0" err="1"/>
              <a:t>labour</a:t>
            </a:r>
            <a:r>
              <a:rPr lang="en-US" baseline="0" dirty="0"/>
              <a:t> market information on how the supply of and demand for skill needs are changing as a result of the 3Ds.</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Strengthening social protection and closing coverage gaps are also important for facilitating the increased job mobility that will occur. However, achieving sustainability in the financing of social protection will require more inclusive </a:t>
            </a:r>
            <a:r>
              <a:rPr lang="en-US" baseline="0" dirty="0" err="1"/>
              <a:t>labour</a:t>
            </a:r>
            <a:r>
              <a:rPr lang="en-US" baseline="0" dirty="0"/>
              <a:t> markets, especially in the face of rapid population ageing.</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Successful </a:t>
            </a:r>
            <a:r>
              <a:rPr lang="en-US" baseline="0" dirty="0" err="1"/>
              <a:t>decarbonisation</a:t>
            </a:r>
            <a:r>
              <a:rPr lang="en-US" baseline="0" dirty="0"/>
              <a:t> and </a:t>
            </a:r>
            <a:r>
              <a:rPr lang="en-US" baseline="0" dirty="0" err="1"/>
              <a:t>digitalisation</a:t>
            </a:r>
            <a:r>
              <a:rPr lang="en-US" baseline="0" dirty="0"/>
              <a:t> transitions also require updating and carefully implementing Occupational Safety and Health regulations. With </a:t>
            </a:r>
            <a:r>
              <a:rPr lang="en-US" baseline="0" dirty="0" err="1"/>
              <a:t>digitalisation</a:t>
            </a:r>
            <a:r>
              <a:rPr lang="en-US" baseline="0" dirty="0"/>
              <a:t> and especially automation, some dangerous tasks no longer have to be executed by workers. However, the new types of tasks that are developing need to be evaluated regarding their effect on workers’ health. Similar consideration apply to new tasks and jobs in green sectors or as a result of greener production and service provision.</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More generally, working conditions should be adapted to workers’ needs, especially in the context of ageing workforces.  This includes greater use of robots and performing tasks remotely, not just in manufacturing but also in services provision, e.g. health care.</a:t>
            </a:r>
            <a:endParaRPr lang="en-GB" baseline="0" dirty="0"/>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9CEB8A-F416-474B-A7E8-FEE930FB1A5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718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a:t>
            </a:r>
            <a:r>
              <a:rPr lang="en-US" b="1" baseline="0" dirty="0"/>
              <a:t>challenges for governments</a:t>
            </a:r>
            <a:r>
              <a:rPr lang="en-US" baseline="0" dirty="0"/>
              <a:t>, firms and workers arising from the 3Ds are manifold and </a:t>
            </a:r>
            <a:r>
              <a:rPr lang="en-US" b="1" baseline="0" dirty="0"/>
              <a:t>cut across all areas of </a:t>
            </a:r>
            <a:r>
              <a:rPr lang="en-US" b="1" baseline="0" dirty="0" err="1"/>
              <a:t>labour</a:t>
            </a:r>
            <a:r>
              <a:rPr lang="en-US" b="1" baseline="0" dirty="0"/>
              <a:t> market and social policy as well as other policy areas</a:t>
            </a:r>
            <a:r>
              <a:rPr lang="en-US" baseline="0" dirty="0"/>
              <a:t>. </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Early insights from responses to the questionnaire that was circulated on behalf of the German G7 Presidency confirm that the </a:t>
            </a:r>
            <a:r>
              <a:rPr lang="en-US" b="1" baseline="0" dirty="0"/>
              <a:t>3Ds are high up on G7 countries’ policy agenda</a:t>
            </a:r>
            <a:r>
              <a:rPr lang="en-US" baseline="0" dirty="0"/>
              <a:t>. </a:t>
            </a:r>
          </a:p>
          <a:p>
            <a:pPr marL="654756"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a:t>Canada, France, Germany, Italy and the United Kingdom have all major initiatives under way with the aim to help the </a:t>
            </a:r>
            <a:r>
              <a:rPr lang="en-US" baseline="0" dirty="0" err="1"/>
              <a:t>labour</a:t>
            </a:r>
            <a:r>
              <a:rPr lang="en-US" baseline="0" dirty="0"/>
              <a:t> market, firms and workers adjust to the demographic, digital and green transitions.</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However, the answers to the G7 questionnaire also suggest that </a:t>
            </a:r>
            <a:r>
              <a:rPr lang="en-US" b="1" baseline="0" dirty="0"/>
              <a:t>countries often treat the challenges arising from each of the 3Ds in isolation </a:t>
            </a:r>
            <a:r>
              <a:rPr lang="en-US" baseline="0" dirty="0"/>
              <a:t>and have undertaken relatively few assessments of their joint impact on the </a:t>
            </a:r>
            <a:r>
              <a:rPr lang="en-US" baseline="0" dirty="0" err="1"/>
              <a:t>labour</a:t>
            </a:r>
            <a:r>
              <a:rPr lang="en-US" baseline="0" dirty="0"/>
              <a:t> market. </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For example, the right skills policy, for example, ought to take into account the skills that will be needed in a world with rapidly rising numbers of digital and green jobs and more older workers and consumers all at the same time. </a:t>
            </a:r>
          </a:p>
          <a:p>
            <a:pPr marL="654756"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a:t>As reported by Germany’s Federal Ministry of Labour and Social Affairs, in this case, their skills monitoring does give due account to </a:t>
            </a:r>
            <a:r>
              <a:rPr lang="en-US" baseline="0" dirty="0" err="1"/>
              <a:t>digitalisation</a:t>
            </a:r>
            <a:r>
              <a:rPr lang="en-US" baseline="0" dirty="0"/>
              <a:t> trends, climate change as well as the outcomes of the COVID-19 pandemic. </a:t>
            </a:r>
          </a:p>
          <a:p>
            <a:pPr marL="654756"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baseline="0" dirty="0"/>
              <a:t>The Ministry complements these evidence-based tools with strategic foresight and futures scenarios to improve further its understanding of the joint impact and interplay of the 3Ds. </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Now may be the moment for governments to </a:t>
            </a:r>
            <a:r>
              <a:rPr lang="en-US" b="1" baseline="0" dirty="0"/>
              <a:t>embrace a more integrated policy approach to the 3Ds </a:t>
            </a:r>
            <a:r>
              <a:rPr lang="en-US" baseline="0" dirty="0"/>
              <a:t>along such lines </a:t>
            </a:r>
            <a:r>
              <a:rPr lang="en-US" b="1" baseline="0" dirty="0"/>
              <a:t>and ensure that the </a:t>
            </a:r>
            <a:r>
              <a:rPr lang="en-US" b="1" baseline="0" dirty="0" err="1"/>
              <a:t>labour</a:t>
            </a:r>
            <a:r>
              <a:rPr lang="en-US" b="1" baseline="0" dirty="0"/>
              <a:t> market of the future works for all</a:t>
            </a:r>
            <a:r>
              <a:rPr lang="en-US" baseline="0" dirty="0"/>
              <a:t>.</a:t>
            </a: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9CEB8A-F416-474B-A7E8-FEE930FB1A5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1490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noProof="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1A3F46C-BA65-454F-8A3A-002188C0DCAC}"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900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a:xfrm>
            <a:off x="503331" y="4474845"/>
            <a:ext cx="6049434" cy="6152912"/>
          </a:xfrm>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world of work is undergoing substantial change.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3Ds of </a:t>
            </a:r>
            <a:r>
              <a:rPr lang="en-US" sz="1200" kern="1200" dirty="0" err="1">
                <a:solidFill>
                  <a:schemeClr val="tx1"/>
                </a:solidFill>
                <a:effectLst/>
                <a:latin typeface="+mn-lt"/>
                <a:ea typeface="+mn-ea"/>
                <a:cs typeface="+mn-cs"/>
              </a:rPr>
              <a:t>Digitalisation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Decarbonisation</a:t>
            </a:r>
            <a:r>
              <a:rPr lang="en-US" sz="1200" kern="1200" dirty="0">
                <a:solidFill>
                  <a:schemeClr val="tx1"/>
                </a:solidFill>
                <a:effectLst/>
                <a:latin typeface="+mn-lt"/>
                <a:ea typeface="+mn-ea"/>
                <a:cs typeface="+mn-cs"/>
              </a:rPr>
              <a:t> and Demographic change are global trends driving shifts in how we work, where we work and what we work on.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These shifts have been amplified and accelerated by the COVID-19 pandemic.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5E4AA-94E3-48D0-9309-81916A4257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063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Even prior to the COVID-19 pandemic, the</a:t>
            </a:r>
            <a:r>
              <a:rPr lang="en-GB" sz="1200" kern="1200" baseline="0" dirty="0">
                <a:solidFill>
                  <a:schemeClr val="tx1"/>
                </a:solidFill>
                <a:effectLst/>
                <a:latin typeface="+mn-lt"/>
                <a:ea typeface="+mn-ea"/>
                <a:cs typeface="+mn-cs"/>
              </a:rPr>
              <a:t> digital revolution and the rise of the use of robots and AI have been having a profound e</a:t>
            </a:r>
            <a:r>
              <a:rPr lang="en-GB" sz="1200" kern="1200" dirty="0">
                <a:solidFill>
                  <a:schemeClr val="tx1"/>
                </a:solidFill>
                <a:effectLst/>
                <a:latin typeface="+mn-lt"/>
                <a:ea typeface="+mn-ea"/>
                <a:cs typeface="+mn-cs"/>
              </a:rPr>
              <a:t>ffect on the type of jobs that are being created and their content.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In the initial stages of digitalisation,</a:t>
            </a:r>
            <a:r>
              <a:rPr lang="en-GB" sz="1200" kern="1200" baseline="0" dirty="0">
                <a:solidFill>
                  <a:schemeClr val="tx1"/>
                </a:solidFill>
                <a:effectLst/>
                <a:latin typeface="+mn-lt"/>
                <a:ea typeface="+mn-ea"/>
                <a:cs typeface="+mn-cs"/>
              </a:rPr>
              <a:t> automation has primarily occurred of routine manual tasks but has since expanded to routine cognitive tasks, particularly through rapid advances in Artificial Intelligence (AI.) </a:t>
            </a:r>
            <a:endParaRPr lang="en-GB" sz="1200" kern="1200" dirty="0">
              <a:solidFill>
                <a:schemeClr val="tx1"/>
              </a:solidFill>
              <a:effectLst/>
              <a:latin typeface="+mn-lt"/>
              <a:ea typeface="+mn-ea"/>
              <a:cs typeface="+mn-cs"/>
            </a:endParaRPr>
          </a:p>
          <a:p>
            <a:pPr marL="628650" lvl="1" indent="-171450" algn="l">
              <a:buFont typeface="Arial" panose="020B0604020202020204" pitchFamily="34" charset="0"/>
              <a:buChar char="•"/>
            </a:pPr>
            <a:r>
              <a:rPr lang="en-GB" sz="1200" kern="1200" dirty="0">
                <a:solidFill>
                  <a:schemeClr val="tx1"/>
                </a:solidFill>
                <a:effectLst/>
                <a:latin typeface="+mn-lt"/>
                <a:ea typeface="+mn-ea"/>
                <a:cs typeface="+mn-cs"/>
              </a:rPr>
              <a:t>OECD analysis has shown that, on average, about 14% of today’s jobs in the OECD could disappear due to </a:t>
            </a:r>
            <a:r>
              <a:rPr lang="en-GB" sz="1200" u="sng" kern="1200" dirty="0">
                <a:solidFill>
                  <a:schemeClr val="tx1"/>
                </a:solidFill>
                <a:effectLst/>
                <a:latin typeface="+mn-lt"/>
                <a:ea typeface="+mn-ea"/>
                <a:cs typeface="+mn-cs"/>
              </a:rPr>
              <a:t>automation</a:t>
            </a:r>
            <a:r>
              <a:rPr lang="en-GB" sz="1200" kern="1200" dirty="0">
                <a:solidFill>
                  <a:schemeClr val="tx1"/>
                </a:solidFill>
                <a:effectLst/>
                <a:latin typeface="+mn-lt"/>
                <a:ea typeface="+mn-ea"/>
                <a:cs typeface="+mn-cs"/>
              </a:rPr>
              <a:t>. Another 32% of jobs could see significant change in the way they are performed. </a:t>
            </a:r>
            <a:endParaRPr lang="en-GB" sz="1100" kern="1200" dirty="0">
              <a:solidFill>
                <a:schemeClr val="tx1"/>
              </a:solidFill>
              <a:effectLst/>
              <a:latin typeface="+mn-lt"/>
              <a:ea typeface="+mn-ea"/>
              <a:cs typeface="+mn-cs"/>
            </a:endParaRPr>
          </a:p>
          <a:p>
            <a:pPr marL="628650" lvl="1" indent="-171450" algn="l">
              <a:buFont typeface="Arial" panose="020B0604020202020204" pitchFamily="34" charset="0"/>
              <a:buChar char="•"/>
            </a:pPr>
            <a:r>
              <a:rPr lang="en-GB" sz="1200" kern="1200" dirty="0">
                <a:solidFill>
                  <a:schemeClr val="tx1"/>
                </a:solidFill>
                <a:effectLst/>
                <a:latin typeface="+mn-lt"/>
                <a:ea typeface="+mn-ea"/>
                <a:cs typeface="+mn-cs"/>
              </a:rPr>
              <a:t>While some jobs will be replaced by technology, the bigger challenge is responding to </a:t>
            </a:r>
            <a:r>
              <a:rPr lang="en-GB" sz="1200" u="sng" kern="1200" dirty="0">
                <a:solidFill>
                  <a:schemeClr val="tx1"/>
                </a:solidFill>
                <a:effectLst/>
                <a:latin typeface="+mn-lt"/>
                <a:ea typeface="+mn-ea"/>
                <a:cs typeface="+mn-cs"/>
              </a:rPr>
              <a:t>changing skill requirements within existing jobs</a:t>
            </a:r>
            <a:r>
              <a:rPr lang="en-GB" sz="1200" kern="1200" dirty="0">
                <a:solidFill>
                  <a:schemeClr val="tx1"/>
                </a:solidFill>
                <a:effectLst/>
                <a:latin typeface="+mn-lt"/>
                <a:ea typeface="+mn-ea"/>
                <a:cs typeface="+mn-cs"/>
              </a:rPr>
              <a:t>.</a:t>
            </a:r>
          </a:p>
          <a:p>
            <a:pPr marL="628650" lvl="1" indent="-171450" algn="l">
              <a:buFont typeface="Arial" panose="020B0604020202020204" pitchFamily="34" charset="0"/>
              <a:buChar char="•"/>
            </a:pPr>
            <a:r>
              <a:rPr lang="en-GB" sz="1200" kern="1200" dirty="0">
                <a:solidFill>
                  <a:schemeClr val="tx1"/>
                </a:solidFill>
                <a:effectLst/>
                <a:latin typeface="+mn-lt"/>
                <a:ea typeface="+mn-ea"/>
                <a:cs typeface="+mn-cs"/>
              </a:rPr>
              <a:t>As shown in the</a:t>
            </a:r>
            <a:r>
              <a:rPr lang="en-GB" sz="1200" kern="1200" baseline="0" dirty="0">
                <a:solidFill>
                  <a:schemeClr val="tx1"/>
                </a:solidFill>
                <a:effectLst/>
                <a:latin typeface="+mn-lt"/>
                <a:ea typeface="+mn-ea"/>
                <a:cs typeface="+mn-cs"/>
              </a:rPr>
              <a:t> chart, these challenges are larger for some G7 countries than for others.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[Click]</a:t>
            </a:r>
            <a:r>
              <a:rPr lang="en-GB" sz="1200" b="1"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Overall, the</a:t>
            </a:r>
            <a:r>
              <a:rPr lang="en-GB" sz="1200" kern="1200" baseline="0" dirty="0">
                <a:solidFill>
                  <a:schemeClr val="tx1"/>
                </a:solidFill>
                <a:effectLst/>
                <a:latin typeface="+mn-lt"/>
                <a:ea typeface="+mn-ea"/>
                <a:cs typeface="+mn-cs"/>
              </a:rPr>
              <a:t> digital revolution has led to a rising demand for high-level skills.  We see this in the chart to the right that shows changes in the share of jobs by skill level over the past two decades.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In most G7 countries, the bulk of the shift in jobs has been away from middle-skilled jobs to high-skilled jobs. </a:t>
            </a: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In other words, there has been a process of skills upgrading.</a:t>
            </a: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However, there has also been an increase in low-skilled jobs, mainly spurred on by rising demand for personal care services that may not require a high level of skills to carry out but do require the performance of non-routine tasks that rely on good social and communications skills.</a:t>
            </a:r>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9CEB8A-F416-474B-A7E8-FEE930FB1A5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794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Some concerns have been expressed that rapid developments in </a:t>
            </a:r>
            <a:r>
              <a:rPr lang="en-GB" sz="1200" b="1" kern="1200" baseline="0" dirty="0">
                <a:solidFill>
                  <a:schemeClr val="tx1"/>
                </a:solidFill>
                <a:effectLst/>
                <a:latin typeface="+mn-lt"/>
                <a:ea typeface="+mn-ea"/>
                <a:cs typeface="+mn-cs"/>
              </a:rPr>
              <a:t>AI may lead to deskilling </a:t>
            </a:r>
            <a:r>
              <a:rPr lang="en-GB" sz="1200" kern="1200" baseline="0" dirty="0">
                <a:solidFill>
                  <a:schemeClr val="tx1"/>
                </a:solidFill>
                <a:effectLst/>
                <a:latin typeface="+mn-lt"/>
                <a:ea typeface="+mn-ea"/>
                <a:cs typeface="+mn-cs"/>
              </a:rPr>
              <a:t>– as more non-routine cognitive tasks are able to be performed by robots.</a:t>
            </a: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However, the evidence to date suggests that </a:t>
            </a:r>
            <a:r>
              <a:rPr lang="en-GB" sz="1200" b="1" kern="1200" baseline="0" dirty="0">
                <a:solidFill>
                  <a:schemeClr val="tx1"/>
                </a:solidFill>
                <a:effectLst/>
                <a:latin typeface="+mn-lt"/>
                <a:ea typeface="+mn-ea"/>
                <a:cs typeface="+mn-cs"/>
              </a:rPr>
              <a:t>rather than AI displacing high-skilled workers, it tends to complement their skills and results in higher productivity and higher wages</a:t>
            </a:r>
            <a:r>
              <a:rPr lang="en-GB" sz="1200" kern="1200" baseline="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Therefore, </a:t>
            </a:r>
            <a:r>
              <a:rPr lang="en-GB" sz="1200" b="1" kern="1200" baseline="0" dirty="0">
                <a:solidFill>
                  <a:schemeClr val="tx1"/>
                </a:solidFill>
                <a:effectLst/>
                <a:latin typeface="+mn-lt"/>
                <a:ea typeface="+mn-ea"/>
                <a:cs typeface="+mn-cs"/>
              </a:rPr>
              <a:t>the risk is rising inequalities</a:t>
            </a:r>
            <a:r>
              <a:rPr lang="en-GB" sz="1200" kern="1200" baseline="0" dirty="0">
                <a:solidFill>
                  <a:schemeClr val="tx1"/>
                </a:solidFill>
                <a:effectLst/>
                <a:latin typeface="+mn-lt"/>
                <a:ea typeface="+mn-ea"/>
                <a:cs typeface="+mn-cs"/>
              </a:rPr>
              <a:t> with high-skilled workers earning increasingly more than low-skilled workers.</a:t>
            </a:r>
          </a:p>
          <a:p>
            <a:pPr marL="171450" lvl="0" indent="-171450">
              <a:buFont typeface="Arial" panose="020B0604020202020204" pitchFamily="34" charset="0"/>
              <a:buChar char="•"/>
            </a:pPr>
            <a:r>
              <a:rPr lang="en-GB" sz="1200" kern="1200" baseline="0" dirty="0">
                <a:solidFill>
                  <a:schemeClr val="tx1"/>
                </a:solidFill>
                <a:effectLst/>
                <a:latin typeface="+mn-lt"/>
                <a:ea typeface="+mn-ea"/>
                <a:cs typeface="+mn-cs"/>
              </a:rPr>
              <a:t>The key challenge for skills policies, therefore, is to </a:t>
            </a:r>
            <a:r>
              <a:rPr lang="en-GB" sz="1200" b="1" kern="1200" baseline="0" dirty="0">
                <a:solidFill>
                  <a:schemeClr val="tx1"/>
                </a:solidFill>
                <a:effectLst/>
                <a:latin typeface="+mn-lt"/>
                <a:ea typeface="+mn-ea"/>
                <a:cs typeface="+mn-cs"/>
              </a:rPr>
              <a:t>help workers upgrade and update their skills</a:t>
            </a:r>
            <a:r>
              <a:rPr lang="en-GB" sz="1200" kern="1200" baseline="0" dirty="0">
                <a:solidFill>
                  <a:schemeClr val="tx1"/>
                </a:solidFill>
                <a:effectLst/>
                <a:latin typeface="+mn-lt"/>
                <a:ea typeface="+mn-ea"/>
                <a:cs typeface="+mn-cs"/>
              </a:rPr>
              <a:t> in an environment of substantial change in skill needs.</a:t>
            </a:r>
          </a:p>
          <a:p>
            <a:pPr marL="197556"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Moreover, the </a:t>
            </a:r>
            <a:r>
              <a:rPr lang="en-GB" sz="1200" b="1" kern="1200" dirty="0">
                <a:solidFill>
                  <a:schemeClr val="tx1"/>
                </a:solidFill>
                <a:effectLst/>
                <a:latin typeface="+mn-lt"/>
                <a:ea typeface="+mn-ea"/>
                <a:cs typeface="+mn-cs"/>
              </a:rPr>
              <a:t>COVID-19 crisis may have worsened long-term prospects for low-skilled workers</a:t>
            </a:r>
            <a:r>
              <a:rPr lang="en-GB" sz="1200" kern="1200" dirty="0">
                <a:solidFill>
                  <a:schemeClr val="tx1"/>
                </a:solidFill>
                <a:effectLst/>
                <a:latin typeface="+mn-lt"/>
                <a:ea typeface="+mn-ea"/>
                <a:cs typeface="+mn-cs"/>
              </a:rPr>
              <a:t> by accelerating automation but also given their lack of digital skills or even access to the digital tools required to perform their job remotely. </a:t>
            </a:r>
          </a:p>
          <a:p>
            <a:pPr marL="197556"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Going forward, </a:t>
            </a:r>
            <a:r>
              <a:rPr lang="en-GB" sz="1200" b="1" kern="1200" dirty="0">
                <a:solidFill>
                  <a:schemeClr val="tx1"/>
                </a:solidFill>
                <a:effectLst/>
                <a:latin typeface="+mn-lt"/>
                <a:ea typeface="+mn-ea"/>
                <a:cs typeface="+mn-cs"/>
              </a:rPr>
              <a:t>policymakers should strengthen their efforts to help affected workers manage transitions to new jobs, especially the low-skilled</a:t>
            </a:r>
            <a:r>
              <a:rPr lang="en-GB" sz="1200" b="0" kern="1200" dirty="0">
                <a:solidFill>
                  <a:schemeClr val="tx1"/>
                </a:solidFill>
                <a:effectLst/>
                <a:latin typeface="+mn-lt"/>
                <a:ea typeface="+mn-ea"/>
                <a:cs typeface="+mn-cs"/>
              </a:rPr>
              <a:t>, through:</a:t>
            </a:r>
          </a:p>
          <a:p>
            <a:pPr marL="654756"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200" b="1" kern="1200" dirty="0">
                <a:solidFill>
                  <a:schemeClr val="tx1"/>
                </a:solidFill>
                <a:effectLst/>
                <a:latin typeface="+mn-lt"/>
                <a:ea typeface="+mn-ea"/>
                <a:cs typeface="+mn-cs"/>
              </a:rPr>
              <a:t>Strengthened training opportunities to reskill; </a:t>
            </a:r>
            <a:r>
              <a:rPr lang="en-GB" sz="1200" b="0" kern="1200" dirty="0">
                <a:solidFill>
                  <a:schemeClr val="tx1"/>
                </a:solidFill>
                <a:effectLst/>
                <a:latin typeface="+mn-lt"/>
                <a:ea typeface="+mn-ea"/>
                <a:cs typeface="+mn-cs"/>
              </a:rPr>
              <a:t>and </a:t>
            </a:r>
          </a:p>
          <a:p>
            <a:pPr marL="654756" marR="0" lvl="1" indent="-1714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GB" sz="1200" b="1" kern="1200" dirty="0">
                <a:solidFill>
                  <a:schemeClr val="tx1"/>
                </a:solidFill>
                <a:effectLst/>
                <a:latin typeface="+mn-lt"/>
                <a:ea typeface="+mn-ea"/>
                <a:cs typeface="+mn-cs"/>
              </a:rPr>
              <a:t>Effective employment support through Public (and private) Employment Services </a:t>
            </a:r>
            <a:r>
              <a:rPr lang="en-GB" sz="1200" b="0" kern="1200" dirty="0">
                <a:solidFill>
                  <a:schemeClr val="tx1"/>
                </a:solidFill>
                <a:effectLst/>
                <a:latin typeface="+mn-lt"/>
                <a:ea typeface="+mn-ea"/>
                <a:cs typeface="+mn-cs"/>
              </a:rPr>
              <a:t>to find new jobs. </a:t>
            </a:r>
          </a:p>
          <a:p>
            <a:pPr marL="197556"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With declining opportunities for young people to enter the labour market through low-skilled jobs, it is even more important for policymakers to: ensure that  </a:t>
            </a:r>
          </a:p>
          <a:p>
            <a:pPr marL="197556"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Skills investments for younger workers match the needs of the labour market,</a:t>
            </a:r>
            <a:r>
              <a:rPr lang="en-GB" sz="1200" kern="1200" dirty="0">
                <a:solidFill>
                  <a:schemeClr val="tx1"/>
                </a:solidFill>
                <a:effectLst/>
                <a:latin typeface="+mn-lt"/>
                <a:ea typeface="+mn-ea"/>
                <a:cs typeface="+mn-cs"/>
              </a:rPr>
              <a:t> including by forecasting skills needs in light of automation trends; and. </a:t>
            </a:r>
          </a:p>
          <a:p>
            <a:pPr marL="197556"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Adequate income support and access to health care</a:t>
            </a:r>
            <a:r>
              <a:rPr lang="en-GB" sz="1200" b="0" kern="1200" dirty="0">
                <a:solidFill>
                  <a:schemeClr val="tx1"/>
                </a:solidFill>
                <a:effectLst/>
                <a:latin typeface="+mn-lt"/>
                <a:ea typeface="+mn-ea"/>
                <a:cs typeface="+mn-cs"/>
              </a:rPr>
              <a:t> is available</a:t>
            </a:r>
            <a:r>
              <a:rPr lang="en-GB" sz="1200" b="0" kern="1200" baseline="0" dirty="0">
                <a:solidFill>
                  <a:schemeClr val="tx1"/>
                </a:solidFill>
                <a:effectLst/>
                <a:latin typeface="+mn-lt"/>
                <a:ea typeface="+mn-ea"/>
                <a:cs typeface="+mn-cs"/>
              </a:rPr>
              <a:t> to</a:t>
            </a:r>
            <a:r>
              <a:rPr lang="en-GB" sz="1200" kern="1200" dirty="0">
                <a:solidFill>
                  <a:schemeClr val="tx1"/>
                </a:solidFill>
                <a:effectLst/>
                <a:latin typeface="+mn-lt"/>
                <a:ea typeface="+mn-ea"/>
                <a:cs typeface="+mn-cs"/>
              </a:rPr>
              <a:t> these groups while transitioning to new jobs.</a:t>
            </a:r>
          </a:p>
          <a:p>
            <a:pPr marL="26106" lvl="0" indent="0">
              <a:buFontTx/>
              <a:buNone/>
            </a:pPr>
            <a:endParaRPr lang="en-GB" baseline="0" dirty="0"/>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9CEB8A-F416-474B-A7E8-FEE930FB1A5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720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1" kern="1200" dirty="0">
                <a:solidFill>
                  <a:schemeClr val="tx1"/>
                </a:solidFill>
                <a:effectLst/>
                <a:latin typeface="+mn-lt"/>
                <a:ea typeface="+mn-ea"/>
                <a:cs typeface="+mn-cs"/>
              </a:rPr>
              <a:t>Digitalisation has brought many new opportunities – not just in terms of creating new jobs, but also in terms of job quality.</a:t>
            </a:r>
            <a:r>
              <a:rPr lang="en-GB" sz="1200" kern="1200" dirty="0">
                <a:solidFill>
                  <a:schemeClr val="tx1"/>
                </a:solidFill>
                <a:effectLst/>
                <a:latin typeface="+mn-lt"/>
                <a:ea typeface="+mn-ea"/>
                <a:cs typeface="+mn-cs"/>
              </a:rPr>
              <a:t> Many dangerous and tedious tasks have been taken over by algorithms and robots, while more jobs have been created with a focus on human-centred tasks requiring social, caring, creativity and team-working skills.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However, digitalisation and AI have also contributed to another key trend in the labour market, namely the </a:t>
            </a:r>
            <a:r>
              <a:rPr lang="en-GB" sz="1200" b="1" kern="1200" dirty="0">
                <a:solidFill>
                  <a:schemeClr val="tx1"/>
                </a:solidFill>
                <a:effectLst/>
                <a:latin typeface="+mn-lt"/>
                <a:ea typeface="+mn-ea"/>
                <a:cs typeface="+mn-cs"/>
              </a:rPr>
              <a:t>increased use of new forms of work arrangements</a:t>
            </a:r>
            <a:r>
              <a:rPr lang="en-GB" sz="1200" kern="1200" dirty="0">
                <a:solidFill>
                  <a:schemeClr val="tx1"/>
                </a:solidFill>
                <a:effectLst/>
                <a:latin typeface="+mn-lt"/>
                <a:ea typeface="+mn-ea"/>
                <a:cs typeface="+mn-cs"/>
              </a:rPr>
              <a:t>, including platform work. This trend has been accelerated by regulatory change, the emergence of new business models and, in some cases, incentives embedded in the tax system.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Narrow" panose="020B0606020202030204" pitchFamily="34" charset="0"/>
              </a:rPr>
              <a:t>[Click] </a:t>
            </a:r>
            <a:r>
              <a:rPr lang="en-GB" sz="1200" b="1" kern="1200" dirty="0">
                <a:solidFill>
                  <a:schemeClr val="tx1"/>
                </a:solidFill>
                <a:effectLst/>
                <a:latin typeface="+mn-lt"/>
                <a:ea typeface="+mn-ea"/>
                <a:cs typeface="+mn-cs"/>
              </a:rPr>
              <a:t>The rise of new forms of work arrangements brings some benefits, including new employment opportunities and more flexibility for both employers and workers, but there are also concerns about job quality, a higher concentration of more vulnerable groups in some of these jobs and in some cases a lack of adequate labour and social protection, including through collective representation</a:t>
            </a:r>
            <a:endParaRPr lang="en-GB" sz="1200" kern="1200" dirty="0">
              <a:solidFill>
                <a:schemeClr val="tx1"/>
              </a:solidFill>
              <a:effectLst/>
              <a:latin typeface="+mn-lt"/>
              <a:ea typeface="+mn-ea"/>
              <a:cs typeface="+mn-cs"/>
            </a:endParaRP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Even prior to the Covid-19 crisis, there had been calls for adequate regulation, social protection, workers’ voice and training opportunities for workers in non-standard forms of employment (i.e. those not involving full-time wage and salary work). </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During the initial stages of the crisis, many of these workers faced a high risk of income loss as well as exposure to the virus, without coverage from the labour and social protections afforded to full-time wage and salaried workers. </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While many governments (and some employers/platforms) put in place emergency measures to help workers, there is a clear </a:t>
            </a:r>
            <a:r>
              <a:rPr lang="en-GB" sz="1200" b="1" kern="1200" dirty="0">
                <a:solidFill>
                  <a:schemeClr val="tx1"/>
                </a:solidFill>
                <a:effectLst/>
                <a:latin typeface="+mn-lt"/>
                <a:ea typeface="+mn-ea"/>
                <a:cs typeface="+mn-cs"/>
              </a:rPr>
              <a:t>need for more sustainable solutions to improve job quality in new forms of work arrangements</a:t>
            </a:r>
            <a:r>
              <a:rPr lang="en-GB" sz="1200" kern="1200" dirty="0">
                <a:solidFill>
                  <a:schemeClr val="tx1"/>
                </a:solidFill>
                <a:effectLst/>
                <a:latin typeface="+mn-lt"/>
                <a:ea typeface="+mn-ea"/>
                <a:cs typeface="+mn-cs"/>
              </a:rPr>
              <a:t>, while mindful not to squash innovation. This is particularly pressing, given that new forms of work arrangements, including platform work and teleworking, were boosted by the Covid-19 pandemic.</a:t>
            </a:r>
            <a:endParaRPr lang="en-GB" baseline="0" dirty="0"/>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9CEB8A-F416-474B-A7E8-FEE930FB1A5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8732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a:xfrm>
            <a:off x="503331" y="4474845"/>
            <a:ext cx="6049434" cy="6152912"/>
          </a:xfrm>
        </p:spPr>
        <p:txBody>
          <a:bodyPr/>
          <a:lstStyle/>
          <a:p>
            <a:pPr marL="171450" indent="-171450">
              <a:buFont typeface="Arial" panose="020B0604020202020204" pitchFamily="34" charset="0"/>
              <a:buChar char="•"/>
            </a:pP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green transition has become a central policy priority</a:t>
            </a:r>
            <a:r>
              <a:rPr lang="en-GB" sz="1200" kern="1200" dirty="0">
                <a:solidFill>
                  <a:schemeClr val="tx1"/>
                </a:solidFill>
                <a:effectLst/>
                <a:latin typeface="+mn-lt"/>
                <a:ea typeface="+mn-ea"/>
                <a:cs typeface="+mn-cs"/>
              </a:rPr>
              <a:t> as countries seek to rebuild their economies, enhance resilience against future shocks and most importantly address the pressing challenges of climate change.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Decarbonisation of the economies involves changing methods of production across several as well as the industries that supply their inputs and depend on their outputs.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localised and sometimes concentrated </a:t>
            </a:r>
            <a:r>
              <a:rPr lang="en-GB" sz="1200" b="1" kern="1200" baseline="0" dirty="0">
                <a:solidFill>
                  <a:schemeClr val="tx1"/>
                </a:solidFill>
                <a:effectLst/>
                <a:latin typeface="+mn-lt"/>
                <a:ea typeface="+mn-ea"/>
                <a:cs typeface="+mn-cs"/>
              </a:rPr>
              <a:t>job losses </a:t>
            </a:r>
            <a:r>
              <a:rPr lang="en-GB" sz="1200" kern="1200" baseline="0" dirty="0">
                <a:solidFill>
                  <a:schemeClr val="tx1"/>
                </a:solidFill>
                <a:effectLst/>
                <a:latin typeface="+mn-lt"/>
                <a:ea typeface="+mn-ea"/>
                <a:cs typeface="+mn-cs"/>
              </a:rPr>
              <a:t>associated with decarbonisation plus higher costs associated with higher energy prices or a switch to greener products and services </a:t>
            </a:r>
            <a:r>
              <a:rPr lang="en-GB" sz="1200" b="1" kern="1200" baseline="0" dirty="0">
                <a:solidFill>
                  <a:schemeClr val="tx1"/>
                </a:solidFill>
                <a:effectLst/>
                <a:latin typeface="+mn-lt"/>
                <a:ea typeface="+mn-ea"/>
                <a:cs typeface="+mn-cs"/>
              </a:rPr>
              <a:t>could derail public support for climate change policies</a:t>
            </a:r>
            <a:r>
              <a:rPr lang="en-GB" sz="1200" kern="1200" baseline="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b="0" kern="1200" dirty="0">
                <a:solidFill>
                  <a:schemeClr val="tx1"/>
                </a:solidFill>
                <a:effectLst/>
                <a:latin typeface="+mn-lt"/>
                <a:ea typeface="+mn-ea"/>
                <a:cs typeface="+mn-cs"/>
              </a:rPr>
              <a:t>However,</a:t>
            </a:r>
            <a:r>
              <a:rPr lang="en-GB" sz="1200" b="0" kern="1200" baseline="0" dirty="0">
                <a:solidFill>
                  <a:schemeClr val="tx1"/>
                </a:solidFill>
                <a:effectLst/>
                <a:latin typeface="+mn-lt"/>
                <a:ea typeface="+mn-ea"/>
                <a:cs typeface="+mn-cs"/>
              </a:rPr>
              <a:t> </a:t>
            </a:r>
            <a:r>
              <a:rPr lang="en-GB" sz="1200" b="1" kern="1200" baseline="0" dirty="0">
                <a:solidFill>
                  <a:schemeClr val="tx1"/>
                </a:solidFill>
                <a:effectLst/>
                <a:latin typeface="+mn-lt"/>
                <a:ea typeface="+mn-ea"/>
                <a:cs typeface="+mn-cs"/>
              </a:rPr>
              <a:t>b</a:t>
            </a:r>
            <a:r>
              <a:rPr lang="en-GB" sz="1200" b="1" kern="1200" dirty="0">
                <a:solidFill>
                  <a:schemeClr val="tx1"/>
                </a:solidFill>
                <a:effectLst/>
                <a:latin typeface="+mn-lt"/>
                <a:ea typeface="+mn-ea"/>
                <a:cs typeface="+mn-cs"/>
              </a:rPr>
              <a:t>y integrating environmental considerations into recovery and fiscal stimulus measures, governments can make decisive inroads towards meeting environmental goals while boosting economic activity and job creation</a:t>
            </a:r>
            <a:r>
              <a:rPr lang="en-GB" sz="1200" kern="1200" dirty="0">
                <a:solidFill>
                  <a:schemeClr val="tx1"/>
                </a:solidFill>
                <a:effectLst/>
                <a:latin typeface="+mn-lt"/>
                <a:ea typeface="+mn-ea"/>
                <a:cs typeface="+mn-cs"/>
              </a:rPr>
              <a:t> in the shorter and longer term.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There is potentially scope to do more -- the OECD Green Recovery Database shows that </a:t>
            </a:r>
            <a:r>
              <a:rPr lang="en-GB" sz="1200" b="1" kern="1200" dirty="0">
                <a:solidFill>
                  <a:schemeClr val="tx1"/>
                </a:solidFill>
                <a:effectLst/>
                <a:latin typeface="+mn-lt"/>
                <a:ea typeface="+mn-ea"/>
                <a:cs typeface="+mn-cs"/>
              </a:rPr>
              <a:t>only around 20% of recovery spending has so far been allocated to environmentally positive measures.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5E4AA-94E3-48D0-9309-81916A4257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1966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a:xfrm>
            <a:off x="503331" y="4474845"/>
            <a:ext cx="6049434" cy="6152912"/>
          </a:xfrm>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It has been projected both by the ILO and OECD that the</a:t>
            </a:r>
            <a:r>
              <a:rPr lang="en-GB" sz="1200" kern="1200" baseline="0" dirty="0">
                <a:solidFill>
                  <a:schemeClr val="tx1"/>
                </a:solidFill>
                <a:effectLst/>
                <a:latin typeface="+mn-lt"/>
                <a:ea typeface="+mn-ea"/>
                <a:cs typeface="+mn-cs"/>
              </a:rPr>
              <a:t> </a:t>
            </a:r>
            <a:r>
              <a:rPr lang="en-GB" sz="1200" b="1" kern="1200" baseline="0" dirty="0">
                <a:solidFill>
                  <a:schemeClr val="tx1"/>
                </a:solidFill>
                <a:effectLst/>
                <a:latin typeface="+mn-lt"/>
                <a:ea typeface="+mn-ea"/>
                <a:cs typeface="+mn-cs"/>
              </a:rPr>
              <a:t>green transition will have a small net positive impact on overall employment in G7 economies.</a:t>
            </a:r>
            <a:r>
              <a:rPr lang="en-GB" sz="1200" kern="1200" baseline="0" dirty="0">
                <a:solidFill>
                  <a:schemeClr val="tx1"/>
                </a:solidFill>
                <a:effectLst/>
                <a:latin typeface="+mn-lt"/>
                <a:ea typeface="+mn-ea"/>
                <a:cs typeface="+mn-cs"/>
              </a:rPr>
              <a:t>  The exact magnitude of these projections depend on the assumptions and methodology of the models used to generate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More importantly, is the finding that </a:t>
            </a:r>
            <a:r>
              <a:rPr lang="en-GB" sz="1200" kern="1200" baseline="0" dirty="0">
                <a:solidFill>
                  <a:schemeClr val="tx1"/>
                </a:solidFill>
                <a:effectLst/>
                <a:latin typeface="+mn-lt"/>
                <a:ea typeface="+mn-ea"/>
                <a:cs typeface="+mn-cs"/>
              </a:rPr>
              <a:t>underlying this small overall net impact are </a:t>
            </a:r>
            <a:r>
              <a:rPr lang="en-GB" sz="1200" b="1" kern="1200" baseline="0" dirty="0">
                <a:solidFill>
                  <a:schemeClr val="tx1"/>
                </a:solidFill>
                <a:effectLst/>
                <a:latin typeface="+mn-lt"/>
                <a:ea typeface="+mn-ea"/>
                <a:cs typeface="+mn-cs"/>
              </a:rPr>
              <a:t>much larger employment shifts by sector, occupation and region</a:t>
            </a:r>
            <a:r>
              <a:rPr lang="en-GB" sz="1200" kern="1200" baseline="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Moreover, </a:t>
            </a:r>
            <a:r>
              <a:rPr lang="en-GB" sz="1200" b="1" kern="1200" baseline="0" dirty="0">
                <a:solidFill>
                  <a:schemeClr val="tx1"/>
                </a:solidFill>
                <a:effectLst/>
                <a:latin typeface="+mn-lt"/>
                <a:ea typeface="+mn-ea"/>
                <a:cs typeface="+mn-cs"/>
              </a:rPr>
              <a:t>many more jobs </a:t>
            </a:r>
            <a:r>
              <a:rPr lang="en-GB" sz="1200" kern="1200" baseline="0" dirty="0">
                <a:solidFill>
                  <a:schemeClr val="tx1"/>
                </a:solidFill>
                <a:effectLst/>
                <a:latin typeface="+mn-lt"/>
                <a:ea typeface="+mn-ea"/>
                <a:cs typeface="+mn-cs"/>
              </a:rPr>
              <a:t>other than those in </a:t>
            </a:r>
            <a:r>
              <a:rPr lang="en-GB" sz="1200" kern="1200" dirty="0">
                <a:solidFill>
                  <a:schemeClr val="tx1"/>
                </a:solidFill>
                <a:effectLst/>
                <a:latin typeface="+mn-lt"/>
                <a:ea typeface="+mn-ea"/>
                <a:cs typeface="+mn-cs"/>
              </a:rPr>
              <a:t>high-emitting sectors or involved in renewable energy production and recycling </a:t>
            </a:r>
            <a:r>
              <a:rPr lang="en-GB" sz="1200" b="1" kern="1200" dirty="0">
                <a:solidFill>
                  <a:schemeClr val="tx1"/>
                </a:solidFill>
                <a:effectLst/>
                <a:latin typeface="+mn-lt"/>
                <a:ea typeface="+mn-ea"/>
                <a:cs typeface="+mn-cs"/>
              </a:rPr>
              <a:t>will be affected by changes in the tasks that are performed</a:t>
            </a:r>
            <a:r>
              <a:rPr lang="en-GB" sz="1200" kern="1200" dirty="0">
                <a:solidFill>
                  <a:schemeClr val="tx1"/>
                </a:solidFill>
                <a:effectLst/>
                <a:latin typeface="+mn-lt"/>
                <a:ea typeface="+mn-ea"/>
                <a:cs typeface="+mn-cs"/>
              </a:rPr>
              <a:t> as greener methods of production and the provision of services are introduced.</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A key challenge</a:t>
            </a:r>
            <a:r>
              <a:rPr lang="en-GB" sz="1200" b="1" kern="1200" baseline="0" dirty="0">
                <a:solidFill>
                  <a:schemeClr val="tx1"/>
                </a:solidFill>
                <a:effectLst/>
                <a:latin typeface="+mn-lt"/>
                <a:ea typeface="+mn-ea"/>
                <a:cs typeface="+mn-cs"/>
              </a:rPr>
              <a:t> for policymakers is to facilitate this reallocation of labour</a:t>
            </a:r>
            <a:r>
              <a:rPr lang="en-GB" sz="1200" kern="1200" baseline="0" dirty="0">
                <a:solidFill>
                  <a:schemeClr val="tx1"/>
                </a:solidFill>
                <a:effectLst/>
                <a:latin typeface="+mn-lt"/>
                <a:ea typeface="+mn-ea"/>
                <a:cs typeface="+mn-cs"/>
              </a:rPr>
              <a:t>.</a:t>
            </a:r>
          </a:p>
          <a:p>
            <a:pPr marL="171450" lvl="0" indent="-171450">
              <a:buFont typeface="Arial" panose="020B0604020202020204" pitchFamily="34" charset="0"/>
              <a:buChar char="•"/>
            </a:pPr>
            <a:r>
              <a:rPr lang="en-GB" sz="1200" b="1" kern="1200" baseline="0" dirty="0">
                <a:solidFill>
                  <a:schemeClr val="tx1"/>
                </a:solidFill>
                <a:effectLst/>
                <a:latin typeface="+mn-lt"/>
                <a:ea typeface="+mn-ea"/>
                <a:cs typeface="+mn-cs"/>
              </a:rPr>
              <a:t>There will also be distributional consequences </a:t>
            </a:r>
            <a:r>
              <a:rPr lang="en-GB" sz="1200" kern="1200" baseline="0" dirty="0">
                <a:solidFill>
                  <a:schemeClr val="tx1"/>
                </a:solidFill>
                <a:effectLst/>
                <a:latin typeface="+mn-lt"/>
                <a:ea typeface="+mn-ea"/>
                <a:cs typeface="+mn-cs"/>
              </a:rPr>
              <a:t>that policymakers will need to consider arising not only from these job shifts but also as a consequence of higher energy prices or costs of purchasing greener products and services.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05E4AA-94E3-48D0-9309-81916A42574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4118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6478" y="5136750"/>
            <a:ext cx="6276288" cy="4866394"/>
          </a:xfrm>
        </p:spPr>
        <p:txBody>
          <a:bodyPr/>
          <a:lstStyle/>
          <a:p>
            <a:pPr marL="171450" indent="-171450">
              <a:buFont typeface="Arial" panose="020B0604020202020204" pitchFamily="34" charset="0"/>
              <a:buChar char="•"/>
            </a:pPr>
            <a:r>
              <a:rPr lang="en-US" baseline="0" dirty="0">
                <a:latin typeface="Arial Narrow" panose="020B0606020202030204" pitchFamily="34" charset="0"/>
              </a:rPr>
              <a:t>To enable and reap the full benefits of </a:t>
            </a:r>
            <a:r>
              <a:rPr lang="en-US" baseline="0" dirty="0" err="1">
                <a:latin typeface="Arial Narrow" panose="020B0606020202030204" pitchFamily="34" charset="0"/>
              </a:rPr>
              <a:t>decarbonisation</a:t>
            </a:r>
            <a:r>
              <a:rPr lang="en-US" baseline="0" dirty="0">
                <a:latin typeface="Arial Narrow" panose="020B0606020202030204" pitchFamily="34" charset="0"/>
              </a:rPr>
              <a:t> on </a:t>
            </a:r>
            <a:r>
              <a:rPr lang="en-US" baseline="0" dirty="0" err="1">
                <a:latin typeface="Arial Narrow" panose="020B0606020202030204" pitchFamily="34" charset="0"/>
              </a:rPr>
              <a:t>labour</a:t>
            </a:r>
            <a:r>
              <a:rPr lang="en-US" baseline="0" dirty="0">
                <a:latin typeface="Arial Narrow" panose="020B0606020202030204" pitchFamily="34" charset="0"/>
              </a:rPr>
              <a:t> markets and support negatively affected workers, industries and entire economies, </a:t>
            </a:r>
            <a:r>
              <a:rPr lang="en-US" b="1" baseline="0" dirty="0">
                <a:latin typeface="Arial Narrow" panose="020B0606020202030204" pitchFamily="34" charset="0"/>
              </a:rPr>
              <a:t>action will be required on a broad front </a:t>
            </a:r>
            <a:r>
              <a:rPr lang="en-US" baseline="0" dirty="0">
                <a:latin typeface="Arial Narrow" panose="020B0606020202030204" pitchFamily="34" charset="0"/>
              </a:rPr>
              <a:t>to promote a resilient and inclusive green transition, as set out in the </a:t>
            </a:r>
            <a:r>
              <a:rPr lang="en-US" b="1" baseline="0" dirty="0">
                <a:latin typeface="Arial Narrow" panose="020B0606020202030204" pitchFamily="34" charset="0"/>
              </a:rPr>
              <a:t>ILO Guidelines for a Just Transition </a:t>
            </a:r>
            <a:r>
              <a:rPr lang="en-US" baseline="0" dirty="0">
                <a:latin typeface="Arial Narrow" panose="020B0606020202030204" pitchFamily="34" charset="0"/>
              </a:rPr>
              <a:t>and the </a:t>
            </a:r>
            <a:r>
              <a:rPr lang="en-US" b="1" baseline="0" dirty="0">
                <a:latin typeface="Arial Narrow" panose="020B0606020202030204" pitchFamily="34" charset="0"/>
              </a:rPr>
              <a:t>OECD’s policy approach for a human-</a:t>
            </a:r>
            <a:r>
              <a:rPr lang="en-US" b="1" baseline="0" dirty="0" err="1">
                <a:latin typeface="Arial Narrow" panose="020B0606020202030204" pitchFamily="34" charset="0"/>
              </a:rPr>
              <a:t>centred</a:t>
            </a:r>
            <a:r>
              <a:rPr lang="en-US" b="1" baseline="0" dirty="0">
                <a:latin typeface="Arial Narrow" panose="020B0606020202030204" pitchFamily="34" charset="0"/>
              </a:rPr>
              <a:t> green transition</a:t>
            </a:r>
            <a:r>
              <a:rPr lang="en-US" baseline="0" dirty="0">
                <a:latin typeface="Arial Narrow" panose="020B0606020202030204" pitchFamily="34" charset="0"/>
              </a:rPr>
              <a:t>. </a:t>
            </a:r>
          </a:p>
          <a:p>
            <a:pPr marL="171450" indent="-171450">
              <a:buFont typeface="Arial" panose="020B0604020202020204" pitchFamily="34" charset="0"/>
              <a:buChar char="•"/>
            </a:pPr>
            <a:r>
              <a:rPr lang="en-US" b="1" baseline="0" dirty="0">
                <a:latin typeface="Arial Narrow" panose="020B0606020202030204" pitchFamily="34" charset="0"/>
              </a:rPr>
              <a:t>[Click] </a:t>
            </a:r>
            <a:r>
              <a:rPr lang="en-US" baseline="0" dirty="0">
                <a:latin typeface="Arial Narrow" panose="020B0606020202030204" pitchFamily="34" charset="0"/>
              </a:rPr>
              <a:t>First, successful reallocation of workers to green jobs will depend on </a:t>
            </a:r>
            <a:r>
              <a:rPr lang="en-US" b="1" baseline="0" dirty="0">
                <a:latin typeface="Arial Narrow" panose="020B0606020202030204" pitchFamily="34" charset="0"/>
              </a:rPr>
              <a:t>providing more opportunities for upskilling and reskilling throughout working careers</a:t>
            </a:r>
            <a:r>
              <a:rPr lang="en-US" baseline="0" dirty="0">
                <a:latin typeface="Arial Narrow" panose="020B0606020202030204" pitchFamily="34" charset="0"/>
              </a:rPr>
              <a:t>. This will include: Identifying transferable skills, </a:t>
            </a:r>
            <a:r>
              <a:rPr lang="en-US" baseline="0" dirty="0" err="1">
                <a:latin typeface="Arial Narrow" panose="020B0606020202030204" pitchFamily="34" charset="0"/>
              </a:rPr>
              <a:t>standardising</a:t>
            </a:r>
            <a:r>
              <a:rPr lang="en-US" baseline="0" dirty="0">
                <a:latin typeface="Arial Narrow" panose="020B0606020202030204" pitchFamily="34" charset="0"/>
              </a:rPr>
              <a:t> skills certifications, establishing well-funded retraining </a:t>
            </a:r>
            <a:r>
              <a:rPr lang="en-US" baseline="0" dirty="0" err="1">
                <a:latin typeface="Arial Narrow" panose="020B0606020202030204" pitchFamily="34" charset="0"/>
              </a:rPr>
              <a:t>programmes</a:t>
            </a:r>
            <a:r>
              <a:rPr lang="en-US" baseline="0" dirty="0">
                <a:latin typeface="Arial Narrow" panose="020B0606020202030204" pitchFamily="34" charset="0"/>
              </a:rPr>
              <a:t> aligned with transition plans, and ensuring adequate income support for workers during retraining. </a:t>
            </a:r>
          </a:p>
          <a:p>
            <a:pPr marL="171450" indent="-171450">
              <a:buFont typeface="Arial" panose="020B0604020202020204" pitchFamily="34" charset="0"/>
              <a:buChar char="•"/>
            </a:pPr>
            <a:r>
              <a:rPr lang="en-US" b="1" baseline="0" dirty="0">
                <a:latin typeface="Arial Narrow" panose="020B0606020202030204" pitchFamily="34" charset="0"/>
              </a:rPr>
              <a:t>[Click] </a:t>
            </a:r>
            <a:r>
              <a:rPr lang="en-US" baseline="0" dirty="0">
                <a:latin typeface="Arial Narrow" panose="020B0606020202030204" pitchFamily="34" charset="0"/>
              </a:rPr>
              <a:t>A second priority must be to </a:t>
            </a:r>
            <a:r>
              <a:rPr lang="en-US" b="1" baseline="0" dirty="0">
                <a:latin typeface="Arial Narrow" panose="020B0606020202030204" pitchFamily="34" charset="0"/>
              </a:rPr>
              <a:t>invest in connecting people to jobs</a:t>
            </a:r>
            <a:r>
              <a:rPr lang="en-US" baseline="0" dirty="0">
                <a:latin typeface="Arial Narrow" panose="020B0606020202030204" pitchFamily="34" charset="0"/>
              </a:rPr>
              <a:t>. This involves supporting job creation but also expanding active </a:t>
            </a:r>
            <a:r>
              <a:rPr lang="en-US" baseline="0" dirty="0" err="1">
                <a:latin typeface="Arial Narrow" panose="020B0606020202030204" pitchFamily="34" charset="0"/>
              </a:rPr>
              <a:t>labour</a:t>
            </a:r>
            <a:r>
              <a:rPr lang="en-US" baseline="0" dirty="0">
                <a:latin typeface="Arial Narrow" panose="020B0606020202030204" pitchFamily="34" charset="0"/>
              </a:rPr>
              <a:t> market policies to quickly connect jobseekers to available jobs. Acting early, before plant closure and reconversion will be critical to achieving better outcomes for displaced workers. In addition, better </a:t>
            </a:r>
            <a:r>
              <a:rPr lang="en-US" baseline="0" dirty="0" err="1">
                <a:latin typeface="Arial Narrow" panose="020B0606020202030204" pitchFamily="34" charset="0"/>
              </a:rPr>
              <a:t>labour</a:t>
            </a:r>
            <a:r>
              <a:rPr lang="en-US" baseline="0" dirty="0">
                <a:latin typeface="Arial Narrow" panose="020B0606020202030204" pitchFamily="34" charset="0"/>
              </a:rPr>
              <a:t> market information and its dissemination is needed on skill needs arising from the green transition.</a:t>
            </a:r>
          </a:p>
          <a:p>
            <a:pPr marL="171450" indent="-171450">
              <a:buFont typeface="Arial" panose="020B0604020202020204" pitchFamily="34" charset="0"/>
              <a:buChar char="•"/>
            </a:pPr>
            <a:r>
              <a:rPr lang="en-US" b="1" baseline="0" dirty="0">
                <a:latin typeface="Arial Narrow" panose="020B0606020202030204" pitchFamily="34" charset="0"/>
              </a:rPr>
              <a:t>[Click] </a:t>
            </a:r>
            <a:r>
              <a:rPr lang="en-US" baseline="0" dirty="0">
                <a:latin typeface="Arial Narrow" panose="020B0606020202030204" pitchFamily="34" charset="0"/>
              </a:rPr>
              <a:t>Third, it is important to </a:t>
            </a:r>
            <a:r>
              <a:rPr lang="en-US" b="1" baseline="0" dirty="0">
                <a:latin typeface="Arial Narrow" panose="020B0606020202030204" pitchFamily="34" charset="0"/>
              </a:rPr>
              <a:t>maintain strong public support for climate change mitigation policies</a:t>
            </a:r>
            <a:r>
              <a:rPr lang="en-US" baseline="0" dirty="0">
                <a:latin typeface="Arial Narrow" panose="020B0606020202030204" pitchFamily="34" charset="0"/>
              </a:rPr>
              <a:t>. This requires more </a:t>
            </a:r>
            <a:r>
              <a:rPr lang="en-US" baseline="0" dirty="0" err="1">
                <a:latin typeface="Arial Narrow" panose="020B0606020202030204" pitchFamily="34" charset="0"/>
              </a:rPr>
              <a:t>individualised</a:t>
            </a:r>
            <a:r>
              <a:rPr lang="en-US" baseline="0" dirty="0">
                <a:latin typeface="Arial Narrow" panose="020B0606020202030204" pitchFamily="34" charset="0"/>
              </a:rPr>
              <a:t> employment and training support. It also requires policies to offset any adverse effects of these policies on income inequality because of the cumulative impacts on worker displacement and incomes in response to, for example, price hikes in energy or the introduction of a carbon tax.  Reinforcing social protection along with other income-compensating measures will be a crucial building block of governments’ strategies to prevent or cushion any damaging disruptions of people’s livelihoods</a:t>
            </a:r>
          </a:p>
          <a:p>
            <a:pPr marL="171450" indent="-171450">
              <a:buFont typeface="Arial" panose="020B0604020202020204" pitchFamily="34" charset="0"/>
              <a:buChar char="•"/>
            </a:pPr>
            <a:r>
              <a:rPr lang="en-US" b="1" baseline="0" dirty="0">
                <a:latin typeface="Arial Narrow" panose="020B0606020202030204" pitchFamily="34" charset="0"/>
              </a:rPr>
              <a:t>[Click] </a:t>
            </a:r>
            <a:r>
              <a:rPr lang="en-US" baseline="0" dirty="0">
                <a:latin typeface="Arial Narrow" panose="020B0606020202030204" pitchFamily="34" charset="0"/>
              </a:rPr>
              <a:t>Fourth, there needs to be a </a:t>
            </a:r>
            <a:r>
              <a:rPr lang="en-US" b="1" baseline="0" dirty="0">
                <a:latin typeface="Arial Narrow" panose="020B0606020202030204" pitchFamily="34" charset="0"/>
              </a:rPr>
              <a:t>strengthening of measurement frameworks and evaluation</a:t>
            </a:r>
            <a:r>
              <a:rPr lang="en-US" baseline="0" dirty="0">
                <a:latin typeface="Arial Narrow" panose="020B0606020202030204" pitchFamily="34" charset="0"/>
              </a:rPr>
              <a:t> to monitor the outcomes of climate-change mitigation policies on economic, social and environmental outcomes. </a:t>
            </a:r>
          </a:p>
          <a:p>
            <a:pPr marL="171450" indent="-171450">
              <a:buFont typeface="Arial" panose="020B0604020202020204" pitchFamily="34" charset="0"/>
              <a:buChar char="•"/>
            </a:pPr>
            <a:r>
              <a:rPr lang="en-US" b="1" baseline="0" dirty="0">
                <a:latin typeface="Arial Narrow" panose="020B0606020202030204" pitchFamily="34" charset="0"/>
              </a:rPr>
              <a:t>[Click] </a:t>
            </a:r>
            <a:r>
              <a:rPr lang="en-US" baseline="0" dirty="0">
                <a:latin typeface="Arial Narrow" panose="020B0606020202030204" pitchFamily="34" charset="0"/>
              </a:rPr>
              <a:t>Lastly, better results can be achieved by </a:t>
            </a:r>
            <a:r>
              <a:rPr lang="en-US" b="1" baseline="0" dirty="0">
                <a:latin typeface="Arial Narrow" panose="020B0606020202030204" pitchFamily="34" charset="0"/>
              </a:rPr>
              <a:t>consulting with and ensuring social dialogue with employers' and workers' representatives </a:t>
            </a:r>
            <a:r>
              <a:rPr lang="en-US" baseline="0" dirty="0">
                <a:latin typeface="Arial Narrow" panose="020B0606020202030204" pitchFamily="34" charset="0"/>
              </a:rPr>
              <a:t>in policy-making on this issue. </a:t>
            </a:r>
          </a:p>
          <a:p>
            <a:pPr marL="0" indent="0">
              <a:buNone/>
            </a:pPr>
            <a:endParaRPr lang="en-GB" baseline="0" dirty="0">
              <a:latin typeface="Arial Narrow" panose="020B060602020203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1A6497-E01C-482C-A7B9-ABB45322836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1637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The transformation of the </a:t>
            </a:r>
            <a:r>
              <a:rPr lang="en-US" sz="1200" u="none" kern="1200" dirty="0" err="1">
                <a:solidFill>
                  <a:schemeClr val="tx1"/>
                </a:solidFill>
                <a:effectLst/>
                <a:latin typeface="+mn-lt"/>
                <a:ea typeface="+mn-ea"/>
                <a:cs typeface="+mn-cs"/>
              </a:rPr>
              <a:t>labour</a:t>
            </a:r>
            <a:r>
              <a:rPr lang="en-US" sz="1200" u="none" kern="1200" dirty="0">
                <a:solidFill>
                  <a:schemeClr val="tx1"/>
                </a:solidFill>
                <a:effectLst/>
                <a:latin typeface="+mn-lt"/>
                <a:ea typeface="+mn-ea"/>
                <a:cs typeface="+mn-cs"/>
              </a:rPr>
              <a:t> market because of </a:t>
            </a:r>
            <a:r>
              <a:rPr lang="en-US" sz="1200" u="none" kern="1200" dirty="0" err="1">
                <a:solidFill>
                  <a:schemeClr val="tx1"/>
                </a:solidFill>
                <a:effectLst/>
                <a:latin typeface="+mn-lt"/>
                <a:ea typeface="+mn-ea"/>
                <a:cs typeface="+mn-cs"/>
              </a:rPr>
              <a:t>digitalisation</a:t>
            </a:r>
            <a:r>
              <a:rPr lang="en-US" sz="1200" u="none" kern="1200" dirty="0">
                <a:solidFill>
                  <a:schemeClr val="tx1"/>
                </a:solidFill>
                <a:effectLst/>
                <a:latin typeface="+mn-lt"/>
                <a:ea typeface="+mn-ea"/>
                <a:cs typeface="+mn-cs"/>
              </a:rPr>
              <a:t> and </a:t>
            </a:r>
            <a:r>
              <a:rPr lang="en-US" sz="1200" u="none" kern="1200" dirty="0" err="1">
                <a:solidFill>
                  <a:schemeClr val="tx1"/>
                </a:solidFill>
                <a:effectLst/>
                <a:latin typeface="+mn-lt"/>
                <a:ea typeface="+mn-ea"/>
                <a:cs typeface="+mn-cs"/>
              </a:rPr>
              <a:t>decarbonisation</a:t>
            </a:r>
            <a:r>
              <a:rPr lang="en-US" sz="1200" u="none" kern="1200" dirty="0">
                <a:solidFill>
                  <a:schemeClr val="tx1"/>
                </a:solidFill>
                <a:effectLst/>
                <a:latin typeface="+mn-lt"/>
                <a:ea typeface="+mn-ea"/>
                <a:cs typeface="+mn-cs"/>
              </a:rPr>
              <a:t> is occurring against the backdrop of </a:t>
            </a:r>
            <a:r>
              <a:rPr lang="en-US" sz="1200" b="1" u="none" kern="1200" dirty="0">
                <a:solidFill>
                  <a:schemeClr val="tx1"/>
                </a:solidFill>
                <a:effectLst/>
                <a:latin typeface="+mn-lt"/>
                <a:ea typeface="+mn-ea"/>
                <a:cs typeface="+mn-cs"/>
              </a:rPr>
              <a:t>rapid population ageing in G7 countries</a:t>
            </a:r>
            <a:r>
              <a:rPr lang="en-US" sz="1200" u="none" kern="1200" dirty="0">
                <a:solidFill>
                  <a:schemeClr val="tx1"/>
                </a:solidFill>
                <a:effectLst/>
                <a:latin typeface="+mn-lt"/>
                <a:ea typeface="+mn-ea"/>
                <a:cs typeface="+mn-cs"/>
              </a:rPr>
              <a:t>, reflecting longer and healthier lives and low fertility rates. </a:t>
            </a:r>
          </a:p>
          <a:p>
            <a:pPr marL="654756"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u="none" kern="1200" dirty="0">
                <a:solidFill>
                  <a:schemeClr val="tx1"/>
                </a:solidFill>
                <a:effectLst/>
                <a:latin typeface="+mn-lt"/>
                <a:ea typeface="+mn-ea"/>
                <a:cs typeface="+mn-cs"/>
              </a:rPr>
              <a:t>As show in the chart</a:t>
            </a:r>
            <a:r>
              <a:rPr lang="en-US" sz="1200" u="none" kern="1200" baseline="0" dirty="0">
                <a:solidFill>
                  <a:schemeClr val="tx1"/>
                </a:solidFill>
                <a:effectLst/>
                <a:latin typeface="+mn-lt"/>
                <a:ea typeface="+mn-ea"/>
                <a:cs typeface="+mn-cs"/>
              </a:rPr>
              <a:t> on the left, b</a:t>
            </a:r>
            <a:r>
              <a:rPr lang="en-US" sz="1200" u="none" kern="1200" dirty="0">
                <a:solidFill>
                  <a:schemeClr val="tx1"/>
                </a:solidFill>
                <a:effectLst/>
                <a:latin typeface="+mn-lt"/>
                <a:ea typeface="+mn-ea"/>
                <a:cs typeface="+mn-cs"/>
              </a:rPr>
              <a:t>etween 2020 and 2050, the number of persons aged 65 and over is projected to rise from 35 for every 100 people aged 20 to 64 on average across the G7 economies to 49</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As with the other megatrends, population </a:t>
            </a:r>
            <a:r>
              <a:rPr lang="en-US" sz="1200" b="1" u="none" kern="1200" dirty="0">
                <a:solidFill>
                  <a:schemeClr val="tx1"/>
                </a:solidFill>
                <a:effectLst/>
                <a:latin typeface="+mn-lt"/>
                <a:ea typeface="+mn-ea"/>
                <a:cs typeface="+mn-cs"/>
              </a:rPr>
              <a:t>ageing comes with challenges and opportunities</a:t>
            </a:r>
            <a:r>
              <a:rPr lang="en-US" sz="1200" u="none" kern="1200" dirty="0">
                <a:solidFill>
                  <a:schemeClr val="tx1"/>
                </a:solidFill>
                <a:effectLst/>
                <a:latin typeface="+mn-lt"/>
                <a:ea typeface="+mn-ea"/>
                <a:cs typeface="+mn-cs"/>
              </a:rPr>
              <a:t>.</a:t>
            </a:r>
          </a:p>
          <a:p>
            <a:pPr marL="654756"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u="none" kern="1200" dirty="0">
                <a:solidFill>
                  <a:schemeClr val="tx1"/>
                </a:solidFill>
                <a:effectLst/>
                <a:latin typeface="+mn-lt"/>
                <a:ea typeface="+mn-ea"/>
                <a:cs typeface="+mn-cs"/>
              </a:rPr>
              <a:t>Longer and healthier lives can be powerful drivers of greater lifetime well-being. </a:t>
            </a:r>
          </a:p>
          <a:p>
            <a:pPr marL="654756"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u="none" kern="1200" dirty="0">
                <a:solidFill>
                  <a:schemeClr val="tx1"/>
                </a:solidFill>
                <a:effectLst/>
                <a:latin typeface="+mn-lt"/>
                <a:ea typeface="+mn-ea"/>
                <a:cs typeface="+mn-cs"/>
              </a:rPr>
              <a:t>However, rapid population ageing will put pressure on the sustainability of public expenditures on pensions, health-care and long-term care. </a:t>
            </a:r>
          </a:p>
          <a:p>
            <a:pPr marL="654756"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u="none" kern="1200" dirty="0">
                <a:solidFill>
                  <a:schemeClr val="tx1"/>
                </a:solidFill>
                <a:effectLst/>
                <a:latin typeface="+mn-lt"/>
                <a:ea typeface="+mn-ea"/>
                <a:cs typeface="+mn-cs"/>
              </a:rPr>
              <a:t>Ageing will also have a direct impact on consumption patterns: demand is likely to shift from durable goods (such as cars) towards services (such as health care). </a:t>
            </a:r>
          </a:p>
          <a:p>
            <a:pPr marL="654756" marR="0" lvl="1" indent="-1714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200" u="none" kern="1200" dirty="0">
                <a:solidFill>
                  <a:schemeClr val="tx1"/>
                </a:solidFill>
                <a:effectLst/>
                <a:latin typeface="+mn-lt"/>
                <a:ea typeface="+mn-ea"/>
                <a:cs typeface="+mn-cs"/>
              </a:rPr>
              <a:t>All of these factors will have an impact on skill demands and the types of jobs that will be created.</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u="none" kern="1200" dirty="0">
                <a:solidFill>
                  <a:schemeClr val="tx1"/>
                </a:solidFill>
                <a:effectLst/>
                <a:latin typeface="+mn-lt"/>
                <a:ea typeface="+mn-ea"/>
                <a:cs typeface="+mn-cs"/>
              </a:rPr>
              <a:t>Promoting higher employment rates (especially among women) and longer working lives </a:t>
            </a:r>
            <a:r>
              <a:rPr lang="en-US" sz="1200" u="none" kern="1200" dirty="0">
                <a:solidFill>
                  <a:schemeClr val="tx1"/>
                </a:solidFill>
                <a:effectLst/>
                <a:latin typeface="+mn-lt"/>
                <a:ea typeface="+mn-ea"/>
                <a:cs typeface="+mn-cs"/>
              </a:rPr>
              <a:t>will help share the benefits of longer life expectancy more fairly and ensure that adequate incomes in retirement are sustainable. </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Fostering </a:t>
            </a:r>
            <a:r>
              <a:rPr lang="en-US" sz="1200" b="1" u="none" kern="1200" dirty="0">
                <a:solidFill>
                  <a:schemeClr val="tx1"/>
                </a:solidFill>
                <a:effectLst/>
                <a:latin typeface="+mn-lt"/>
                <a:ea typeface="+mn-ea"/>
                <a:cs typeface="+mn-cs"/>
              </a:rPr>
              <a:t>more age-inclusive workforces can also result in productivity gains </a:t>
            </a:r>
            <a:r>
              <a:rPr lang="en-US" sz="1200" u="none" kern="1200" dirty="0">
                <a:solidFill>
                  <a:schemeClr val="tx1"/>
                </a:solidFill>
                <a:effectLst/>
                <a:latin typeface="+mn-lt"/>
                <a:ea typeface="+mn-ea"/>
                <a:cs typeface="+mn-cs"/>
              </a:rPr>
              <a:t>for employers (OECD, 2020, </a:t>
            </a:r>
            <a:r>
              <a:rPr lang="en-US" sz="1200" i="1" u="none" kern="1200" dirty="0">
                <a:solidFill>
                  <a:schemeClr val="tx1"/>
                </a:solidFill>
                <a:effectLst/>
                <a:latin typeface="+mn-lt"/>
                <a:ea typeface="+mn-ea"/>
                <a:cs typeface="+mn-cs"/>
              </a:rPr>
              <a:t>Promoting an Age-Inclusive Workforce</a:t>
            </a:r>
            <a:r>
              <a:rPr lang="en-US" sz="1200" u="none" kern="1200" dirty="0">
                <a:solidFill>
                  <a:schemeClr val="tx1"/>
                </a:solidFill>
                <a:effectLst/>
                <a:latin typeface="+mn-lt"/>
                <a:ea typeface="+mn-ea"/>
                <a:cs typeface="+mn-cs"/>
              </a:rPr>
              <a:t>:). </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baseline="0" dirty="0">
                <a:latin typeface="Arial Narrow" panose="020B0606020202030204" pitchFamily="34" charset="0"/>
              </a:rPr>
              <a:t>[Click] </a:t>
            </a:r>
            <a:r>
              <a:rPr lang="en-US" sz="1200" u="none" kern="1200" dirty="0">
                <a:solidFill>
                  <a:schemeClr val="tx1"/>
                </a:solidFill>
                <a:effectLst/>
                <a:latin typeface="+mn-lt"/>
                <a:ea typeface="+mn-ea"/>
                <a:cs typeface="+mn-cs"/>
              </a:rPr>
              <a:t>Achieving this objective will require taking a lifecycle perspective to policy making, as shown in the figure on the right. This includes: </a:t>
            </a:r>
            <a:r>
              <a:rPr lang="en-US" sz="1200" b="1" u="none" kern="1200" dirty="0">
                <a:solidFill>
                  <a:schemeClr val="tx1"/>
                </a:solidFill>
                <a:effectLst/>
                <a:latin typeface="+mn-lt"/>
                <a:ea typeface="+mn-ea"/>
                <a:cs typeface="+mn-cs"/>
              </a:rPr>
              <a:t>rewarding work at an older age </a:t>
            </a:r>
            <a:r>
              <a:rPr lang="en-US" sz="1200" u="none" kern="1200" dirty="0">
                <a:solidFill>
                  <a:schemeClr val="tx1"/>
                </a:solidFill>
                <a:effectLst/>
                <a:latin typeface="+mn-lt"/>
                <a:ea typeface="+mn-ea"/>
                <a:cs typeface="+mn-cs"/>
              </a:rPr>
              <a:t>and later retirement, </a:t>
            </a:r>
            <a:r>
              <a:rPr lang="en-US" sz="1200" b="1" u="none" kern="1200" dirty="0">
                <a:solidFill>
                  <a:schemeClr val="tx1"/>
                </a:solidFill>
                <a:effectLst/>
                <a:latin typeface="+mn-lt"/>
                <a:ea typeface="+mn-ea"/>
                <a:cs typeface="+mn-cs"/>
              </a:rPr>
              <a:t>promoting employability </a:t>
            </a:r>
            <a:r>
              <a:rPr lang="en-US" sz="1200" u="none" kern="1200" dirty="0">
                <a:solidFill>
                  <a:schemeClr val="tx1"/>
                </a:solidFill>
                <a:effectLst/>
                <a:latin typeface="+mn-lt"/>
                <a:ea typeface="+mn-ea"/>
                <a:cs typeface="+mn-cs"/>
              </a:rPr>
              <a:t>throughout working lives, and </a:t>
            </a:r>
            <a:r>
              <a:rPr lang="en-US" sz="1200" b="1" u="none" kern="1200" dirty="0">
                <a:solidFill>
                  <a:schemeClr val="tx1"/>
                </a:solidFill>
                <a:effectLst/>
                <a:latin typeface="+mn-lt"/>
                <a:ea typeface="+mn-ea"/>
                <a:cs typeface="+mn-cs"/>
              </a:rPr>
              <a:t>encouraging employers to retain and hire older workers</a:t>
            </a:r>
            <a:r>
              <a:rPr lang="en-US" sz="1200" u="none" kern="1200" dirty="0">
                <a:solidFill>
                  <a:schemeClr val="tx1"/>
                </a:solidFill>
                <a:effectLst/>
                <a:latin typeface="+mn-lt"/>
                <a:ea typeface="+mn-ea"/>
                <a:cs typeface="+mn-cs"/>
              </a:rPr>
              <a:t>. </a:t>
            </a:r>
          </a:p>
          <a:p>
            <a:pPr marL="197556"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kern="1200" dirty="0">
                <a:solidFill>
                  <a:schemeClr val="tx1"/>
                </a:solidFill>
                <a:effectLst/>
                <a:latin typeface="+mn-lt"/>
                <a:ea typeface="+mn-ea"/>
                <a:cs typeface="+mn-cs"/>
              </a:rPr>
              <a:t>This </a:t>
            </a:r>
            <a:r>
              <a:rPr lang="en-US" sz="1200" b="1" u="none" kern="1200" dirty="0">
                <a:solidFill>
                  <a:schemeClr val="tx1"/>
                </a:solidFill>
                <a:effectLst/>
                <a:latin typeface="+mn-lt"/>
                <a:ea typeface="+mn-ea"/>
                <a:cs typeface="+mn-cs"/>
              </a:rPr>
              <a:t>requires concerted action by governments, employers, trade unions and civil society</a:t>
            </a:r>
            <a:r>
              <a:rPr lang="en-US" sz="1200" u="none" kern="1200" dirty="0">
                <a:solidFill>
                  <a:schemeClr val="tx1"/>
                </a:solidFill>
                <a:effectLst/>
                <a:latin typeface="+mn-lt"/>
                <a:ea typeface="+mn-ea"/>
                <a:cs typeface="+mn-cs"/>
              </a:rPr>
              <a:t>.</a:t>
            </a:r>
            <a:endParaRPr lang="en-GB" baseline="0" dirty="0"/>
          </a:p>
        </p:txBody>
      </p:sp>
      <p:sp>
        <p:nvSpPr>
          <p:cNvPr id="4" name="Slide Number Placeholder 3"/>
          <p:cNvSpPr>
            <a:spLocks noGrp="1"/>
          </p:cNvSpPr>
          <p:nvPr>
            <p:ph type="sldNum" sz="quarter" idx="10"/>
          </p:nvPr>
        </p:nvSpPr>
        <p:spPr/>
        <p:txBody>
          <a:bodyPr/>
          <a:lstStyle/>
          <a:p>
            <a:pPr marL="0" marR="0" lvl="0" indent="0" algn="r" defTabSz="483306" rtl="0" eaLnBrk="1" fontAlgn="auto" latinLnBrk="0" hangingPunct="1">
              <a:lnSpc>
                <a:spcPct val="100000"/>
              </a:lnSpc>
              <a:spcBef>
                <a:spcPts val="0"/>
              </a:spcBef>
              <a:spcAft>
                <a:spcPts val="0"/>
              </a:spcAft>
              <a:buClrTx/>
              <a:buSzTx/>
              <a:buFontTx/>
              <a:buNone/>
              <a:tabLst/>
              <a:defRPr/>
            </a:pPr>
            <a:fld id="{0D9CEB8A-F416-474B-A7E8-FEE930FB1A52}"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483306"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47066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15224" y="5650264"/>
            <a:ext cx="2021609" cy="496536"/>
          </a:xfrm>
          <a:prstGeom prst="rect">
            <a:avLst/>
          </a:prstGeom>
        </p:spPr>
      </p:pic>
    </p:spTree>
    <p:extLst>
      <p:ext uri="{BB962C8B-B14F-4D97-AF65-F5344CB8AC3E}">
        <p14:creationId xmlns:p14="http://schemas.microsoft.com/office/powerpoint/2010/main" val="210884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1"/>
            </a:lvl1pPr>
          </a:lstStyle>
          <a:p>
            <a:r>
              <a:rPr lang="fr-FR" dirty="0"/>
              <a:t>Click to </a:t>
            </a:r>
            <a:r>
              <a:rPr lang="fr-FR" dirty="0" err="1"/>
              <a:t>edit</a:t>
            </a:r>
            <a:r>
              <a:rPr lang="fr-FR" dirty="0"/>
              <a:t> </a:t>
            </a:r>
            <a:r>
              <a:rPr lang="fr-FR" dirty="0" err="1"/>
              <a:t>Slide</a:t>
            </a:r>
            <a:r>
              <a:rPr lang="fr-FR" dirty="0"/>
              <a:t> </a:t>
            </a:r>
            <a:r>
              <a:rPr lang="fr-FR" dirty="0" err="1"/>
              <a:t>title</a:t>
            </a:r>
            <a:br>
              <a:rPr lang="fr-FR" dirty="0"/>
            </a:br>
            <a:r>
              <a:rPr lang="fr-FR" dirty="0" err="1"/>
              <a:t>Title</a:t>
            </a:r>
            <a:r>
              <a:rPr lang="fr-FR" dirty="0"/>
              <a:t> </a:t>
            </a:r>
            <a:r>
              <a:rPr lang="fr-FR" dirty="0" err="1"/>
              <a:t>can</a:t>
            </a:r>
            <a:r>
              <a:rPr lang="fr-FR" dirty="0"/>
              <a:t> </a:t>
            </a:r>
            <a:r>
              <a:rPr lang="fr-FR" dirty="0" err="1"/>
              <a:t>be</a:t>
            </a:r>
            <a:r>
              <a:rPr lang="fr-FR" dirty="0"/>
              <a:t> </a:t>
            </a:r>
            <a:r>
              <a:rPr lang="fr-FR" dirty="0" err="1"/>
              <a:t>extended</a:t>
            </a:r>
            <a:r>
              <a:rPr lang="fr-FR" dirty="0"/>
              <a:t> to </a:t>
            </a:r>
            <a:r>
              <a:rPr lang="fr-FR" dirty="0" err="1"/>
              <a:t>two</a:t>
            </a:r>
            <a:r>
              <a:rPr lang="fr-FR" dirty="0"/>
              <a:t> </a:t>
            </a:r>
            <a:r>
              <a:rPr lang="fr-FR" dirty="0" err="1"/>
              <a:t>lines</a:t>
            </a:r>
            <a:endParaRPr lang="en-US" dirty="0"/>
          </a:p>
        </p:txBody>
      </p:sp>
      <p:sp>
        <p:nvSpPr>
          <p:cNvPr id="3" name="Content Placeholder 2"/>
          <p:cNvSpPr>
            <a:spLocks noGrp="1"/>
          </p:cNvSpPr>
          <p:nvPr>
            <p:ph idx="1"/>
          </p:nvPr>
        </p:nvSpPr>
        <p:spPr/>
        <p:txBody>
          <a:bodyPr/>
          <a:lstStyle>
            <a:lvl1pPr>
              <a:defRPr>
                <a:solidFill>
                  <a:srgbClr val="595959"/>
                </a:solidFill>
              </a:defRPr>
            </a:lvl1pPr>
            <a:lvl2pPr>
              <a:buClr>
                <a:srgbClr val="727272"/>
              </a:buCl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Tree>
    <p:extLst>
      <p:ext uri="{BB962C8B-B14F-4D97-AF65-F5344CB8AC3E}">
        <p14:creationId xmlns:p14="http://schemas.microsoft.com/office/powerpoint/2010/main" val="2801170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79247" y="5957912"/>
            <a:ext cx="2021609" cy="496536"/>
          </a:xfrm>
          <a:prstGeom prst="rect">
            <a:avLst/>
          </a:prstGeom>
        </p:spPr>
      </p:pic>
      <p:pic>
        <p:nvPicPr>
          <p:cNvPr id="5" name="Picture 4">
            <a:extLst>
              <a:ext uri="{FF2B5EF4-FFF2-40B4-BE49-F238E27FC236}">
                <a16:creationId xmlns:a16="http://schemas.microsoft.com/office/drawing/2014/main" id="{6BFEF170-56FA-41D7-AAEF-01F4D6796E0E}"/>
              </a:ext>
            </a:extLst>
          </p:cNvPr>
          <p:cNvPicPr/>
          <p:nvPr userDrawn="1"/>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7604678" y="5886727"/>
            <a:ext cx="1668780" cy="638906"/>
          </a:xfrm>
          <a:prstGeom prst="rect">
            <a:avLst/>
          </a:prstGeom>
        </p:spPr>
      </p:pic>
    </p:spTree>
    <p:extLst>
      <p:ext uri="{BB962C8B-B14F-4D97-AF65-F5344CB8AC3E}">
        <p14:creationId xmlns:p14="http://schemas.microsoft.com/office/powerpoint/2010/main" val="41893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0" name="Slide Number Placeholder 5"/>
          <p:cNvSpPr>
            <a:spLocks noGrp="1"/>
          </p:cNvSpPr>
          <p:nvPr>
            <p:ph type="sldNum" sz="quarter" idx="4"/>
          </p:nvPr>
        </p:nvSpPr>
        <p:spPr>
          <a:xfrm>
            <a:off x="11520000" y="6411600"/>
            <a:ext cx="456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C05EB619-2239-46D9-A745-10854F1B5D5B}" type="slidenum">
              <a:rPr lang="en-GB" smtClean="0"/>
              <a:t>‹#›</a:t>
            </a:fld>
            <a:endParaRPr lang="en-GB"/>
          </a:p>
        </p:txBody>
      </p:sp>
      <p:sp>
        <p:nvSpPr>
          <p:cNvPr id="11" name="Title Placeholder 1"/>
          <p:cNvSpPr>
            <a:spLocks noGrp="1"/>
          </p:cNvSpPr>
          <p:nvPr>
            <p:ph type="title" hasCustomPrompt="1"/>
          </p:nvPr>
        </p:nvSpPr>
        <p:spPr>
          <a:xfrm>
            <a:off x="1440000" y="237600"/>
            <a:ext cx="9888000" cy="1022400"/>
          </a:xfrm>
          <a:prstGeom prst="rect">
            <a:avLst/>
          </a:prstGeom>
        </p:spPr>
        <p:txBody>
          <a:bodyPr vert="horz" lIns="91440" tIns="45720" rIns="91440" bIns="45720" rtlCol="0" anchor="ctr">
            <a:noAutofit/>
          </a:bodyPr>
          <a:lstStyle>
            <a:lvl1pPr>
              <a:defRPr/>
            </a:lvl1pPr>
          </a:lstStyle>
          <a:p>
            <a:r>
              <a:rPr lang="en-US" dirty="0"/>
              <a:t>Click to edit Slide title</a:t>
            </a:r>
            <a:br>
              <a:rPr lang="en-US" dirty="0"/>
            </a:br>
            <a:r>
              <a:rPr lang="en-US" dirty="0"/>
              <a:t>Slide title can be extended to two lines</a:t>
            </a:r>
          </a:p>
        </p:txBody>
      </p:sp>
    </p:spTree>
    <p:extLst>
      <p:ext uri="{BB962C8B-B14F-4D97-AF65-F5344CB8AC3E}">
        <p14:creationId xmlns:p14="http://schemas.microsoft.com/office/powerpoint/2010/main" val="4105127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dirty="0"/>
              <a:t>Click to edit Master title style</a:t>
            </a:r>
            <a:endParaRPr lang="en-GB" dirty="0"/>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r>
              <a:rPr lang="en-GB"/>
              <a:t>Date: Monday / 01 / October / 2019</a:t>
            </a:r>
          </a:p>
        </p:txBody>
      </p:sp>
      <p:sp>
        <p:nvSpPr>
          <p:cNvPr id="5" name="Footer Placeholder 4"/>
          <p:cNvSpPr>
            <a:spLocks noGrp="1"/>
          </p:cNvSpPr>
          <p:nvPr>
            <p:ph type="ftr" sz="quarter" idx="11"/>
          </p:nvPr>
        </p:nvSpPr>
        <p:spPr>
          <a:xfrm>
            <a:off x="490538" y="6858000"/>
            <a:ext cx="5605462" cy="180000"/>
          </a:xfrm>
          <a:prstGeom prst="rect">
            <a:avLst/>
          </a:prstGeom>
        </p:spPr>
        <p:txBody>
          <a:bodyPr>
            <a:noAutofit/>
          </a:bodyPr>
          <a:lstStyle>
            <a:lvl1pPr>
              <a:defRPr>
                <a:noFill/>
              </a:defRPr>
            </a:lvl1pPr>
          </a:lstStyle>
          <a:p>
            <a:r>
              <a:rPr lang="en-GB"/>
              <a:t>Advancing social justice, promoting decent work</a:t>
            </a:r>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856227C0-AD57-4F9B-BAE3-EEFB0D0EE427}" type="slidenum">
              <a:rPr lang="en-GB" smtClean="0"/>
              <a:pPr/>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932" y="474210"/>
            <a:ext cx="1371600" cy="494482"/>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pic>
        <p:nvPicPr>
          <p:cNvPr id="10" name="Picture 9">
            <a:extLst>
              <a:ext uri="{FF2B5EF4-FFF2-40B4-BE49-F238E27FC236}">
                <a16:creationId xmlns:a16="http://schemas.microsoft.com/office/drawing/2014/main" id="{186AE773-DF7F-4C95-9136-18B8FA6A6DC9}"/>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786143" y="474210"/>
            <a:ext cx="1976137" cy="463724"/>
          </a:xfrm>
          <a:prstGeom prst="rect">
            <a:avLst/>
          </a:prstGeom>
          <a:noFill/>
          <a:ln>
            <a:noFill/>
          </a:ln>
        </p:spPr>
      </p:pic>
    </p:spTree>
    <p:extLst>
      <p:ext uri="{BB962C8B-B14F-4D97-AF65-F5344CB8AC3E}">
        <p14:creationId xmlns:p14="http://schemas.microsoft.com/office/powerpoint/2010/main" val="10696758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0" y="6146667"/>
            <a:ext cx="12192000" cy="719959"/>
          </a:xfrm>
          <a:prstGeom prst="rect">
            <a:avLst/>
          </a:prstGeom>
          <a:solidFill>
            <a:srgbClr val="0066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Placeholder 1"/>
          <p:cNvSpPr>
            <a:spLocks noGrp="1"/>
          </p:cNvSpPr>
          <p:nvPr>
            <p:ph type="title"/>
          </p:nvPr>
        </p:nvSpPr>
        <p:spPr>
          <a:xfrm>
            <a:off x="336000" y="187200"/>
            <a:ext cx="11520000" cy="1296000"/>
          </a:xfrm>
          <a:prstGeom prst="rect">
            <a:avLst/>
          </a:prstGeom>
        </p:spPr>
        <p:txBody>
          <a:bodyPr vert="horz" lIns="91440" tIns="45720" rIns="91440" bIns="45720" rtlCol="0" anchor="t" anchorCtr="0">
            <a:noAutofit/>
          </a:bodyPr>
          <a:lstStyle/>
          <a:p>
            <a:r>
              <a:rPr lang="fr-FR" dirty="0"/>
              <a:t>Click to </a:t>
            </a:r>
            <a:r>
              <a:rPr lang="fr-FR" dirty="0" err="1"/>
              <a:t>edit</a:t>
            </a:r>
            <a:r>
              <a:rPr lang="fr-FR" dirty="0"/>
              <a:t> </a:t>
            </a:r>
            <a:r>
              <a:rPr lang="fr-FR" dirty="0" err="1"/>
              <a:t>Slide</a:t>
            </a:r>
            <a:r>
              <a:rPr lang="fr-FR" dirty="0"/>
              <a:t> </a:t>
            </a:r>
            <a:r>
              <a:rPr lang="fr-FR" dirty="0" err="1"/>
              <a:t>title</a:t>
            </a:r>
            <a:br>
              <a:rPr lang="fr-FR" dirty="0"/>
            </a:br>
            <a:r>
              <a:rPr lang="fr-FR" dirty="0" err="1"/>
              <a:t>Title</a:t>
            </a:r>
            <a:r>
              <a:rPr lang="fr-FR" dirty="0"/>
              <a:t> </a:t>
            </a:r>
            <a:r>
              <a:rPr lang="fr-FR" dirty="0" err="1"/>
              <a:t>can</a:t>
            </a:r>
            <a:r>
              <a:rPr lang="fr-FR" dirty="0"/>
              <a:t> </a:t>
            </a:r>
            <a:r>
              <a:rPr lang="fr-FR" dirty="0" err="1"/>
              <a:t>be</a:t>
            </a:r>
            <a:r>
              <a:rPr lang="fr-FR" dirty="0"/>
              <a:t> </a:t>
            </a:r>
            <a:r>
              <a:rPr lang="fr-FR" dirty="0" err="1"/>
              <a:t>extended</a:t>
            </a:r>
            <a:r>
              <a:rPr lang="fr-FR" dirty="0"/>
              <a:t> to </a:t>
            </a:r>
            <a:r>
              <a:rPr lang="fr-FR" dirty="0" err="1"/>
              <a:t>two</a:t>
            </a:r>
            <a:r>
              <a:rPr lang="fr-FR" dirty="0"/>
              <a:t> </a:t>
            </a:r>
            <a:r>
              <a:rPr lang="fr-FR" dirty="0" err="1"/>
              <a:t>lines</a:t>
            </a:r>
            <a:endParaRPr lang="en-US" dirty="0"/>
          </a:p>
        </p:txBody>
      </p:sp>
      <p:sp>
        <p:nvSpPr>
          <p:cNvPr id="3" name="Text Placeholder 2"/>
          <p:cNvSpPr>
            <a:spLocks noGrp="1"/>
          </p:cNvSpPr>
          <p:nvPr>
            <p:ph type="body" idx="1"/>
          </p:nvPr>
        </p:nvSpPr>
        <p:spPr>
          <a:xfrm>
            <a:off x="336000" y="1560000"/>
            <a:ext cx="11520000" cy="43200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6" name="Slide Number Placeholder 5"/>
          <p:cNvSpPr>
            <a:spLocks noGrp="1"/>
          </p:cNvSpPr>
          <p:nvPr>
            <p:ph type="sldNum" sz="quarter" idx="4"/>
          </p:nvPr>
        </p:nvSpPr>
        <p:spPr>
          <a:xfrm>
            <a:off x="11601600" y="6340800"/>
            <a:ext cx="456000" cy="244800"/>
          </a:xfrm>
          <a:prstGeom prst="rect">
            <a:avLst/>
          </a:prstGeom>
        </p:spPr>
        <p:txBody>
          <a:bodyPr vert="horz" wrap="none" lIns="91440" tIns="45720" rIns="91440" bIns="45720" rtlCol="0" anchor="ctr" anchorCtr="0"/>
          <a:lstStyle>
            <a:lvl1pPr algn="ctr">
              <a:defRPr sz="1600" baseline="0">
                <a:solidFill>
                  <a:srgbClr val="FFFFFF"/>
                </a:solidFill>
                <a:latin typeface="Arial"/>
              </a:defRPr>
            </a:lvl1pPr>
          </a:lstStyle>
          <a:p>
            <a:fld id="{11EAE1A9-8E7E-D04D-9670-8269DAC153D9}" type="slidenum">
              <a:rPr lang="fr-FR" smtClean="0"/>
              <a:pPr/>
              <a:t>‹#›</a:t>
            </a:fld>
            <a:endParaRPr lang="fr-FR" dirty="0"/>
          </a:p>
        </p:txBody>
      </p:sp>
      <p:sp>
        <p:nvSpPr>
          <p:cNvPr id="8" name="Footer Placeholder 4">
            <a:extLst>
              <a:ext uri="{FF2B5EF4-FFF2-40B4-BE49-F238E27FC236}">
                <a16:creationId xmlns:a16="http://schemas.microsoft.com/office/drawing/2014/main" id="{9663F5E9-3E05-9140-AB3A-13FCE0330B8B}"/>
              </a:ext>
            </a:extLst>
          </p:cNvPr>
          <p:cNvSpPr txBox="1">
            <a:spLocks/>
          </p:cNvSpPr>
          <p:nvPr userDrawn="1"/>
        </p:nvSpPr>
        <p:spPr>
          <a:xfrm>
            <a:off x="336000" y="6458723"/>
            <a:ext cx="8859758" cy="253754"/>
          </a:xfrm>
          <a:prstGeom prst="rect">
            <a:avLst/>
          </a:prstGeom>
        </p:spPr>
        <p:txBody>
          <a:bodyPr vert="horz" wrap="none" lIns="121920" tIns="60960" rIns="0" bIns="60960" rtlCol="0" anchor="ctr" anchorCtr="0"/>
          <a:lstStyle>
            <a:defPPr>
              <a:defRPr lang="fr-FR"/>
            </a:defPPr>
            <a:lvl1pPr marL="0" algn="l" defTabSz="457200" rtl="0" eaLnBrk="1" latinLnBrk="0" hangingPunct="1">
              <a:defRPr sz="1200" kern="1200" baseline="0">
                <a:solidFill>
                  <a:srgbClr val="727272"/>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600" dirty="0">
                <a:solidFill>
                  <a:schemeClr val="tx1"/>
                </a:solidFill>
              </a:rPr>
              <a:t>© ILO &amp; OECD |   </a:t>
            </a:r>
            <a:r>
              <a:rPr lang="en-US" sz="1600" b="1" dirty="0">
                <a:solidFill>
                  <a:schemeClr val="tx1"/>
                </a:solidFill>
              </a:rPr>
              <a:t>The Impact of the 3Ds on G7 Labour Markets: Key Issues</a:t>
            </a:r>
          </a:p>
          <a:p>
            <a:endParaRPr lang="fr-FR" sz="1600" b="1" dirty="0">
              <a:solidFill>
                <a:schemeClr val="tx1"/>
              </a:solidFill>
            </a:endParaRPr>
          </a:p>
        </p:txBody>
      </p:sp>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172496" y="6122869"/>
            <a:ext cx="1033904" cy="735131"/>
          </a:xfrm>
          <a:prstGeom prst="rect">
            <a:avLst/>
          </a:prstGeom>
        </p:spPr>
      </p:pic>
    </p:spTree>
    <p:extLst>
      <p:ext uri="{BB962C8B-B14F-4D97-AF65-F5344CB8AC3E}">
        <p14:creationId xmlns:p14="http://schemas.microsoft.com/office/powerpoint/2010/main" val="313198858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dt="0"/>
  <p:txStyles>
    <p:titleStyle>
      <a:lvl1pPr algn="l" defTabSz="1219170" rtl="0" eaLnBrk="1" latinLnBrk="0" hangingPunct="1">
        <a:lnSpc>
          <a:spcPts val="4533"/>
        </a:lnSpc>
        <a:spcBef>
          <a:spcPct val="0"/>
        </a:spcBef>
        <a:buNone/>
        <a:defRPr sz="4000" b="1" kern="1200">
          <a:solidFill>
            <a:srgbClr val="006666"/>
          </a:solidFill>
          <a:latin typeface="Arial"/>
          <a:ea typeface="+mj-ea"/>
          <a:cs typeface="+mj-cs"/>
        </a:defRPr>
      </a:lvl1pPr>
    </p:titleStyle>
    <p:bodyStyle>
      <a:lvl1pPr marL="457189" indent="-457189" algn="l" defTabSz="1219170" rtl="0" eaLnBrk="1" latinLnBrk="0" hangingPunct="1">
        <a:spcBef>
          <a:spcPct val="20000"/>
        </a:spcBef>
        <a:buFont typeface="Arial" pitchFamily="34" charset="0"/>
        <a:buChar char="•"/>
        <a:defRPr sz="3733" kern="1200">
          <a:solidFill>
            <a:srgbClr val="595959"/>
          </a:solidFill>
          <a:latin typeface="+mn-lt"/>
          <a:ea typeface="+mn-ea"/>
          <a:cs typeface="+mn-cs"/>
        </a:defRPr>
      </a:lvl1pPr>
      <a:lvl2pPr marL="990575" indent="-380990" algn="l" defTabSz="1219170" rtl="0" eaLnBrk="1" latinLnBrk="0" hangingPunct="1">
        <a:spcBef>
          <a:spcPct val="20000"/>
        </a:spcBef>
        <a:buClr>
          <a:srgbClr val="727272"/>
        </a:buClr>
        <a:buFont typeface="Arial" pitchFamily="34" charset="0"/>
        <a:buChar char="–"/>
        <a:defRPr sz="3200" kern="1200">
          <a:solidFill>
            <a:srgbClr val="595959"/>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2667" kern="1200">
          <a:solidFill>
            <a:srgbClr val="595959"/>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133" kern="1200">
          <a:solidFill>
            <a:srgbClr val="595959"/>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1600" kern="1200">
          <a:solidFill>
            <a:srgbClr val="595959"/>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ark.Keese@oecd.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mailto:gueye@ilo.org" TargetMode="External"/><Relationship Id="rId5" Type="http://schemas.openxmlformats.org/officeDocument/2006/relationships/hyperlink" Target="mailto:harasty@ilo.org" TargetMode="External"/><Relationship Id="rId4" Type="http://schemas.openxmlformats.org/officeDocument/2006/relationships/hyperlink" Target="mailto:mark.keese@oecd.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2.emf"/><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097195"/>
            <a:ext cx="6914210" cy="2232156"/>
          </a:xfrm>
        </p:spPr>
        <p:txBody>
          <a:bodyPr/>
          <a:lstStyle/>
          <a:p>
            <a:pPr>
              <a:lnSpc>
                <a:spcPct val="100000"/>
              </a:lnSpc>
              <a:spcBef>
                <a:spcPts val="4000"/>
              </a:spcBef>
              <a:spcAft>
                <a:spcPts val="2400"/>
              </a:spcAft>
            </a:pPr>
            <a:r>
              <a:rPr lang="en-US" sz="4800" dirty="0">
                <a:solidFill>
                  <a:srgbClr val="006665"/>
                </a:solidFill>
                <a:latin typeface="Arial Narrow" panose="020B0606020202030204" pitchFamily="34" charset="0"/>
              </a:rPr>
              <a:t>The impact of the 3Ds on </a:t>
            </a:r>
            <a:br>
              <a:rPr lang="en-US" sz="4800" dirty="0">
                <a:solidFill>
                  <a:srgbClr val="006665"/>
                </a:solidFill>
                <a:latin typeface="Arial Narrow" panose="020B0606020202030204" pitchFamily="34" charset="0"/>
              </a:rPr>
            </a:br>
            <a:r>
              <a:rPr lang="en-US" sz="4800" dirty="0">
                <a:solidFill>
                  <a:srgbClr val="006665"/>
                </a:solidFill>
                <a:latin typeface="Arial Narrow" panose="020B0606020202030204" pitchFamily="34" charset="0"/>
              </a:rPr>
              <a:t>G7 </a:t>
            </a:r>
            <a:r>
              <a:rPr lang="en-US" sz="4800" dirty="0" err="1">
                <a:solidFill>
                  <a:srgbClr val="006665"/>
                </a:solidFill>
                <a:latin typeface="Arial Narrow" panose="020B0606020202030204" pitchFamily="34" charset="0"/>
              </a:rPr>
              <a:t>labour</a:t>
            </a:r>
            <a:r>
              <a:rPr lang="en-US" sz="4800" dirty="0">
                <a:solidFill>
                  <a:srgbClr val="006665"/>
                </a:solidFill>
                <a:latin typeface="Arial Narrow" panose="020B0606020202030204" pitchFamily="34" charset="0"/>
              </a:rPr>
              <a:t> markets</a:t>
            </a:r>
            <a:br>
              <a:rPr lang="en-US" sz="3467" dirty="0">
                <a:solidFill>
                  <a:srgbClr val="006665"/>
                </a:solidFill>
                <a:latin typeface="Arial Narrow" panose="020B0606020202030204" pitchFamily="34" charset="0"/>
              </a:rPr>
            </a:br>
            <a:r>
              <a:rPr lang="en-US" dirty="0">
                <a:solidFill>
                  <a:srgbClr val="006665"/>
                </a:solidFill>
                <a:latin typeface="Arial Narrow" panose="020B0606020202030204" pitchFamily="34" charset="0"/>
              </a:rPr>
              <a:t>Key issues</a:t>
            </a:r>
            <a:br>
              <a:rPr lang="en-US" sz="3467" dirty="0">
                <a:solidFill>
                  <a:srgbClr val="006665"/>
                </a:solidFill>
                <a:latin typeface="Arial Narrow" panose="020B0606020202030204" pitchFamily="34" charset="0"/>
              </a:rPr>
            </a:br>
            <a:br>
              <a:rPr lang="en-GB" sz="3467" dirty="0">
                <a:solidFill>
                  <a:srgbClr val="006665"/>
                </a:solidFill>
                <a:latin typeface="Arial Narrow" panose="020B0606020202030204" pitchFamily="34" charset="0"/>
              </a:rPr>
            </a:br>
            <a:endParaRPr lang="en-US" sz="3467" dirty="0">
              <a:solidFill>
                <a:srgbClr val="006665"/>
              </a:solidFill>
              <a:latin typeface="Arial Narrow" panose="020B0606020202030204" pitchFamily="34" charset="0"/>
            </a:endParaRPr>
          </a:p>
        </p:txBody>
      </p:sp>
      <p:sp>
        <p:nvSpPr>
          <p:cNvPr id="3" name="Subtitle 2"/>
          <p:cNvSpPr>
            <a:spLocks noGrp="1"/>
          </p:cNvSpPr>
          <p:nvPr>
            <p:ph type="subTitle" idx="1"/>
          </p:nvPr>
        </p:nvSpPr>
        <p:spPr>
          <a:xfrm>
            <a:off x="506726" y="4375552"/>
            <a:ext cx="7103601" cy="1272100"/>
          </a:xfrm>
        </p:spPr>
        <p:txBody>
          <a:bodyPr vert="horz" lIns="0" tIns="0" rIns="0" bIns="0" rtlCol="0" anchor="t">
            <a:noAutofit/>
          </a:bodyPr>
          <a:lstStyle/>
          <a:p>
            <a:pPr lvl="1">
              <a:lnSpc>
                <a:spcPct val="114000"/>
              </a:lnSpc>
              <a:spcBef>
                <a:spcPts val="0"/>
              </a:spcBef>
              <a:spcAft>
                <a:spcPts val="0"/>
              </a:spcAft>
            </a:pPr>
            <a:endParaRPr lang="en-GB" sz="1800" dirty="0">
              <a:solidFill>
                <a:srgbClr val="006665"/>
              </a:solidFill>
              <a:latin typeface="Overpass" panose="00000500000000000000" pitchFamily="2" charset="0"/>
              <a:ea typeface="+mn-lt"/>
              <a:cs typeface="+mn-lt"/>
            </a:endParaRPr>
          </a:p>
          <a:p>
            <a:pPr lvl="1">
              <a:lnSpc>
                <a:spcPct val="114000"/>
              </a:lnSpc>
              <a:spcBef>
                <a:spcPts val="0"/>
              </a:spcBef>
              <a:spcAft>
                <a:spcPts val="600"/>
              </a:spcAft>
            </a:pPr>
            <a:r>
              <a:rPr lang="en-GB" sz="1800" dirty="0">
                <a:solidFill>
                  <a:srgbClr val="006665"/>
                </a:solidFill>
                <a:latin typeface="+mj-lt"/>
                <a:ea typeface="+mn-lt"/>
                <a:cs typeface="+mn-lt"/>
              </a:rPr>
              <a:t>Directorate for Employment, Labour and Social Affairs, OECD</a:t>
            </a:r>
          </a:p>
          <a:p>
            <a:pPr lvl="1">
              <a:lnSpc>
                <a:spcPct val="114000"/>
              </a:lnSpc>
              <a:spcBef>
                <a:spcPts val="0"/>
              </a:spcBef>
              <a:spcAft>
                <a:spcPts val="0"/>
              </a:spcAft>
            </a:pPr>
            <a:r>
              <a:rPr lang="en-US" sz="1800" dirty="0">
                <a:solidFill>
                  <a:srgbClr val="006665"/>
                </a:solidFill>
                <a:ea typeface="+mn-lt"/>
                <a:cs typeface="+mn-lt"/>
              </a:rPr>
              <a:t>Social, Economic and Employment Policies, </a:t>
            </a:r>
            <a:r>
              <a:rPr lang="en-GB" sz="1800" dirty="0">
                <a:solidFill>
                  <a:srgbClr val="006665"/>
                </a:solidFill>
                <a:ea typeface="+mn-lt"/>
                <a:cs typeface="+mn-lt"/>
              </a:rPr>
              <a:t>ILO</a:t>
            </a:r>
            <a:endParaRPr lang="en-US" sz="1800" dirty="0">
              <a:solidFill>
                <a:srgbClr val="006665"/>
              </a:solidFill>
              <a:latin typeface="+mj-lt"/>
              <a:ea typeface="+mn-lt"/>
              <a:cs typeface="+mn-lt"/>
            </a:endParaRPr>
          </a:p>
          <a:p>
            <a:pPr lvl="1">
              <a:lnSpc>
                <a:spcPct val="114000"/>
              </a:lnSpc>
              <a:spcBef>
                <a:spcPts val="0"/>
              </a:spcBef>
              <a:spcAft>
                <a:spcPts val="0"/>
              </a:spcAft>
            </a:pPr>
            <a:endParaRPr lang="en-GB" sz="1800" dirty="0">
              <a:solidFill>
                <a:srgbClr val="006665"/>
              </a:solidFill>
              <a:latin typeface="Overpass" panose="00000500000000000000" pitchFamily="2" charset="0"/>
              <a:cs typeface="Arial" panose="020B0604020202020204"/>
            </a:endParaRPr>
          </a:p>
        </p:txBody>
      </p:sp>
      <p:sp>
        <p:nvSpPr>
          <p:cNvPr id="4" name="Date Placeholder 3"/>
          <p:cNvSpPr>
            <a:spLocks noGrp="1"/>
          </p:cNvSpPr>
          <p:nvPr>
            <p:ph type="dt" sz="half" idx="10"/>
          </p:nvPr>
        </p:nvSpPr>
        <p:spPr>
          <a:xfrm>
            <a:off x="6096000" y="6198948"/>
            <a:ext cx="5951075" cy="410794"/>
          </a:xfrm>
        </p:spPr>
        <p:txBody>
          <a:bodyPr/>
          <a:lstStyle/>
          <a:p>
            <a:pPr algn="r"/>
            <a:r>
              <a:rPr lang="en-GB" sz="2000" dirty="0">
                <a:solidFill>
                  <a:srgbClr val="006665"/>
                </a:solidFill>
                <a:latin typeface="Arial Narrow" panose="020B0606020202030204" pitchFamily="34" charset="0"/>
                <a:ea typeface="+mj-ea"/>
                <a:cs typeface="+mj-cs"/>
              </a:rPr>
              <a:t>1st G7 ETF meeting, Berlin 17-18 February 2022</a:t>
            </a:r>
          </a:p>
        </p:txBody>
      </p:sp>
      <p:sp>
        <p:nvSpPr>
          <p:cNvPr id="5" name="Footer Placeholder 4"/>
          <p:cNvSpPr>
            <a:spLocks noGrp="1"/>
          </p:cNvSpPr>
          <p:nvPr>
            <p:ph type="ftr" sz="quarter" idx="11"/>
          </p:nvPr>
        </p:nvSpPr>
        <p:spPr/>
        <p:txBody>
          <a:bodyPr/>
          <a:lstStyle/>
          <a:p>
            <a:r>
              <a:rPr lang="en-GB"/>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1</a:t>
            </a:fld>
            <a:endParaRPr lang="en-GB"/>
          </a:p>
        </p:txBody>
      </p:sp>
      <p:sp>
        <p:nvSpPr>
          <p:cNvPr id="7" name="TextBox 6">
            <a:extLst>
              <a:ext uri="{FF2B5EF4-FFF2-40B4-BE49-F238E27FC236}">
                <a16:creationId xmlns:a16="http://schemas.microsoft.com/office/drawing/2014/main" id="{18888379-3AF8-477A-92F1-E23A620713BE}"/>
              </a:ext>
            </a:extLst>
          </p:cNvPr>
          <p:cNvSpPr txBox="1"/>
          <p:nvPr/>
        </p:nvSpPr>
        <p:spPr>
          <a:xfrm>
            <a:off x="10706100" y="-2"/>
            <a:ext cx="1485900" cy="1397001"/>
          </a:xfrm>
          <a:prstGeom prst="rect">
            <a:avLst/>
          </a:prstGeom>
          <a:solidFill>
            <a:schemeClr val="bg1"/>
          </a:solidFill>
        </p:spPr>
        <p:txBody>
          <a:bodyPr wrap="square" rtlCol="0">
            <a:spAutoFit/>
          </a:bodyPr>
          <a:lstStyle/>
          <a:p>
            <a:endParaRPr lang="en-GB"/>
          </a:p>
        </p:txBody>
      </p:sp>
      <p:pic>
        <p:nvPicPr>
          <p:cNvPr id="12" name="Picture 11">
            <a:extLst>
              <a:ext uri="{FF2B5EF4-FFF2-40B4-BE49-F238E27FC236}">
                <a16:creationId xmlns:a16="http://schemas.microsoft.com/office/drawing/2014/main" id="{6E36D6F7-1D4A-46E5-B08F-FC3002823881}"/>
              </a:ext>
            </a:extLst>
          </p:cNvPr>
          <p:cNvPicPr/>
          <p:nvPr/>
        </p:nvPicPr>
        <p:blipFill rotWithShape="1">
          <a:blip r:embed="rId3"/>
          <a:srcRect l="10844" t="34934" r="65863" b="26075"/>
          <a:stretch/>
        </p:blipFill>
        <p:spPr bwMode="auto">
          <a:xfrm>
            <a:off x="10919334" y="238352"/>
            <a:ext cx="1024255" cy="963295"/>
          </a:xfrm>
          <a:prstGeom prst="rect">
            <a:avLst/>
          </a:prstGeom>
          <a:ln>
            <a:noFill/>
          </a:ln>
          <a:extLst>
            <a:ext uri="{53640926-AAD7-44D8-BBD7-CCE9431645EC}">
              <a14:shadowObscured xmlns:a14="http://schemas.microsoft.com/office/drawing/2010/main"/>
            </a:ext>
          </a:extLst>
        </p:spPr>
      </p:pic>
      <p:pic>
        <p:nvPicPr>
          <p:cNvPr id="14" name="Picture Placeholder 13"/>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14794" r="14794"/>
          <a:stretch>
            <a:fillRect/>
          </a:stretch>
        </p:blipFill>
        <p:spPr/>
      </p:pic>
      <p:pic>
        <p:nvPicPr>
          <p:cNvPr id="10" name="Picture 9">
            <a:extLst>
              <a:ext uri="{FF2B5EF4-FFF2-40B4-BE49-F238E27FC236}">
                <a16:creationId xmlns:a16="http://schemas.microsoft.com/office/drawing/2014/main" id="{C976D397-C952-4DC9-BF0C-7CBC501C7E3D}"/>
              </a:ext>
            </a:extLst>
          </p:cNvPr>
          <p:cNvPicPr/>
          <p:nvPr/>
        </p:nvPicPr>
        <p:blipFill rotWithShape="1">
          <a:blip r:embed="rId3"/>
          <a:srcRect l="10844" t="34934" r="65863" b="26075"/>
          <a:stretch/>
        </p:blipFill>
        <p:spPr bwMode="auto">
          <a:xfrm>
            <a:off x="8659347" y="4578696"/>
            <a:ext cx="1472908" cy="12939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6987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431237" y="958873"/>
            <a:ext cx="6363800" cy="440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US" sz="1800" b="1" dirty="0">
                <a:solidFill>
                  <a:srgbClr val="24AD93"/>
                </a:solidFill>
                <a:latin typeface="Arial Narrow" panose="020B0606020202030204" pitchFamily="34" charset="0"/>
              </a:rPr>
              <a:t>Potential gain in employment of greater inclusion</a:t>
            </a:r>
            <a:endParaRPr lang="en-GB" sz="1800" i="1" dirty="0">
              <a:solidFill>
                <a:srgbClr val="24AD93"/>
              </a:solidFill>
              <a:latin typeface="Arial Narrow" panose="020B0606020202030204" pitchFamily="34" charset="0"/>
            </a:endParaRPr>
          </a:p>
        </p:txBody>
      </p:sp>
      <p:sp>
        <p:nvSpPr>
          <p:cNvPr id="38" name="Title 1"/>
          <p:cNvSpPr txBox="1">
            <a:spLocks/>
          </p:cNvSpPr>
          <p:nvPr/>
        </p:nvSpPr>
        <p:spPr>
          <a:xfrm>
            <a:off x="532300" y="18319"/>
            <a:ext cx="11520000" cy="1086656"/>
          </a:xfrm>
          <a:prstGeom prst="rect">
            <a:avLst/>
          </a:prstGeom>
        </p:spPr>
        <p:txBody>
          <a:bodyPr vert="horz" lIns="121920" tIns="60960" rIns="121920" bIns="60960" rtlCol="0" anchor="t" anchorCtr="0">
            <a:noAutofit/>
          </a:bodyPr>
          <a:lstStyle>
            <a:lvl1pPr algn="l" defTabSz="914400" rtl="0" eaLnBrk="1" latinLnBrk="0" hangingPunct="1">
              <a:lnSpc>
                <a:spcPts val="3400"/>
              </a:lnSpc>
              <a:spcBef>
                <a:spcPct val="0"/>
              </a:spcBef>
              <a:buNone/>
              <a:defRPr sz="3000" b="1" kern="1200">
                <a:solidFill>
                  <a:srgbClr val="0B0064"/>
                </a:solidFill>
                <a:latin typeface="Arial"/>
                <a:ea typeface="+mj-ea"/>
                <a:cs typeface="+mj-cs"/>
              </a:defRPr>
            </a:lvl1pPr>
          </a:lstStyle>
          <a:p>
            <a:pPr defTabSz="1219170">
              <a:lnSpc>
                <a:spcPct val="100000"/>
              </a:lnSpc>
            </a:pPr>
            <a:r>
              <a:rPr lang="en-US" sz="3467" dirty="0">
                <a:solidFill>
                  <a:srgbClr val="006665"/>
                </a:solidFill>
                <a:latin typeface="Arial Narrow" panose="020B0606020202030204" pitchFamily="34" charset="0"/>
              </a:rPr>
              <a:t>A more inclusive </a:t>
            </a:r>
            <a:r>
              <a:rPr lang="en-US" sz="3467" dirty="0" err="1">
                <a:solidFill>
                  <a:srgbClr val="006665"/>
                </a:solidFill>
                <a:latin typeface="Arial Narrow" panose="020B0606020202030204" pitchFamily="34" charset="0"/>
              </a:rPr>
              <a:t>labour</a:t>
            </a:r>
            <a:r>
              <a:rPr lang="en-US" sz="3467" dirty="0">
                <a:solidFill>
                  <a:srgbClr val="006665"/>
                </a:solidFill>
                <a:latin typeface="Arial Narrow" panose="020B0606020202030204" pitchFamily="34" charset="0"/>
              </a:rPr>
              <a:t> market would boost the workforce</a:t>
            </a:r>
            <a:endParaRPr lang="en-GB" sz="3467" dirty="0">
              <a:solidFill>
                <a:srgbClr val="006665"/>
              </a:solidFill>
              <a:latin typeface="Arial Narrow" panose="020B0606020202030204" pitchFamily="34" charset="0"/>
            </a:endParaRPr>
          </a:p>
        </p:txBody>
      </p:sp>
      <p:sp>
        <p:nvSpPr>
          <p:cNvPr id="17" name="TextBox 1"/>
          <p:cNvSpPr txBox="1"/>
          <p:nvPr/>
        </p:nvSpPr>
        <p:spPr>
          <a:xfrm>
            <a:off x="1371600" y="1308321"/>
            <a:ext cx="4512600" cy="3544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US" sz="1400" dirty="0">
                <a:solidFill>
                  <a:schemeClr val="tx1">
                    <a:lumMod val="50000"/>
                  </a:schemeClr>
                </a:solidFill>
                <a:latin typeface="Arial Narrow" panose="020B0606020202030204" pitchFamily="34" charset="0"/>
              </a:rPr>
              <a:t>Difference between the employment rates of men aged 25-54 and all persons aged 15-64, 2020 (% points)</a:t>
            </a:r>
            <a:endParaRPr lang="en-GB" sz="1400" i="1" dirty="0">
              <a:solidFill>
                <a:schemeClr val="tx1">
                  <a:lumMod val="50000"/>
                </a:schemeClr>
              </a:solidFill>
              <a:latin typeface="Arial Narrow" panose="020B0606020202030204" pitchFamily="34" charset="0"/>
            </a:endParaRPr>
          </a:p>
        </p:txBody>
      </p:sp>
      <p:sp>
        <p:nvSpPr>
          <p:cNvPr id="11" name="TextBox 10"/>
          <p:cNvSpPr txBox="1"/>
          <p:nvPr/>
        </p:nvSpPr>
        <p:spPr>
          <a:xfrm>
            <a:off x="380834" y="5223299"/>
            <a:ext cx="6811703" cy="707886"/>
          </a:xfrm>
          <a:prstGeom prst="rect">
            <a:avLst/>
          </a:prstGeom>
          <a:noFill/>
        </p:spPr>
        <p:txBody>
          <a:bodyPr wrap="square" rtlCol="0">
            <a:spAutoFit/>
          </a:bodyPr>
          <a:lstStyle/>
          <a:p>
            <a:pPr defTabSz="609585"/>
            <a:r>
              <a:rPr lang="en-US" sz="1000" dirty="0">
                <a:solidFill>
                  <a:schemeClr val="bg1"/>
                </a:solidFill>
                <a:latin typeface="+mj-lt"/>
              </a:rPr>
              <a:t>Note: The data indicate the percentage point increase in the share of the working-age population (15-64) employed if all groups in the population had the same employment rate as for prime-age men (25-54).</a:t>
            </a:r>
          </a:p>
          <a:p>
            <a:pPr defTabSz="609585"/>
            <a:r>
              <a:rPr lang="en-US" sz="1000" dirty="0">
                <a:solidFill>
                  <a:schemeClr val="bg1"/>
                </a:solidFill>
                <a:latin typeface="+mj-lt"/>
              </a:rPr>
              <a:t>Source: OECD calculations based on data from: Eurostat, European Labour Survey for EU countries and the UK; and national </a:t>
            </a:r>
            <a:r>
              <a:rPr lang="en-US" sz="1000" dirty="0" err="1">
                <a:solidFill>
                  <a:schemeClr val="bg1"/>
                </a:solidFill>
                <a:latin typeface="+mj-lt"/>
              </a:rPr>
              <a:t>labour</a:t>
            </a:r>
            <a:r>
              <a:rPr lang="en-US" sz="1000" dirty="0">
                <a:solidFill>
                  <a:schemeClr val="bg1"/>
                </a:solidFill>
                <a:latin typeface="+mj-lt"/>
              </a:rPr>
              <a:t> force surveys for Japan and the United States.</a:t>
            </a:r>
          </a:p>
        </p:txBody>
      </p:sp>
      <p:sp>
        <p:nvSpPr>
          <p:cNvPr id="14" name="TextBox 1"/>
          <p:cNvSpPr txBox="1"/>
          <p:nvPr/>
        </p:nvSpPr>
        <p:spPr>
          <a:xfrm>
            <a:off x="7381301" y="958873"/>
            <a:ext cx="4517329" cy="440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US" sz="1800" b="1" dirty="0">
                <a:solidFill>
                  <a:srgbClr val="24AD93"/>
                </a:solidFill>
                <a:latin typeface="Arial Narrow" panose="020B0606020202030204" pitchFamily="34" charset="0"/>
              </a:rPr>
              <a:t>Promoting inclusion</a:t>
            </a:r>
            <a:endParaRPr lang="en-GB" sz="1800" i="1" dirty="0">
              <a:solidFill>
                <a:srgbClr val="24AD93"/>
              </a:solidFill>
              <a:latin typeface="Arial Narrow" panose="020B0606020202030204" pitchFamily="34" charset="0"/>
            </a:endParaRPr>
          </a:p>
        </p:txBody>
      </p:sp>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834" y="1812054"/>
            <a:ext cx="6648616" cy="3274296"/>
          </a:xfrm>
          <a:prstGeom prst="rect">
            <a:avLst/>
          </a:prstGeom>
          <a:noFill/>
          <a:ln>
            <a:noFill/>
          </a:ln>
        </p:spPr>
      </p:pic>
      <p:sp>
        <p:nvSpPr>
          <p:cNvPr id="12" name="Rectangle 11"/>
          <p:cNvSpPr/>
          <p:nvPr/>
        </p:nvSpPr>
        <p:spPr>
          <a:xfrm>
            <a:off x="7262215" y="1399493"/>
            <a:ext cx="4790085" cy="4463273"/>
          </a:xfrm>
          <a:prstGeom prst="rect">
            <a:avLst/>
          </a:prstGeom>
          <a:ln>
            <a:solidFill>
              <a:srgbClr val="000000"/>
            </a:solidFill>
          </a:ln>
        </p:spPr>
        <p:txBody>
          <a:bodyPr wrap="square">
            <a:spAutoFit/>
          </a:bodyPr>
          <a:lstStyle/>
          <a:p>
            <a:pPr defTabSz="457200">
              <a:lnSpc>
                <a:spcPct val="115000"/>
              </a:lnSpc>
              <a:spcAft>
                <a:spcPts val="1000"/>
              </a:spcAft>
              <a:tabLst>
                <a:tab pos="457200" algn="l"/>
              </a:tabLst>
            </a:pPr>
            <a:r>
              <a:rPr lang="en-US" sz="2000" b="1" dirty="0">
                <a:solidFill>
                  <a:srgbClr val="24AD93"/>
                </a:solidFill>
                <a:latin typeface="Arial Narrow" panose="020B0606020202030204" pitchFamily="34" charset="0"/>
              </a:rPr>
              <a:t>Key challenges for policymakers:</a:t>
            </a:r>
          </a:p>
          <a:p>
            <a:pPr marL="342900" indent="-342900" defTabSz="457200">
              <a:lnSpc>
                <a:spcPct val="115000"/>
              </a:lnSpc>
              <a:spcAft>
                <a:spcPts val="600"/>
              </a:spcAft>
              <a:buFont typeface="Wingdings" panose="05000000000000000000" pitchFamily="2" charset="2"/>
              <a:buChar char="ü"/>
              <a:tabLst>
                <a:tab pos="457200" algn="l"/>
              </a:tabLst>
            </a:pPr>
            <a:r>
              <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Tackling discriminatory practices.</a:t>
            </a:r>
          </a:p>
          <a:p>
            <a:pPr marL="342900" indent="-342900" defTabSz="457200">
              <a:lnSpc>
                <a:spcPct val="115000"/>
              </a:lnSpc>
              <a:spcAft>
                <a:spcPts val="600"/>
              </a:spcAft>
              <a:buFont typeface="Wingdings" panose="05000000000000000000" pitchFamily="2" charset="2"/>
              <a:buChar char="ü"/>
              <a:tabLst>
                <a:tab pos="457200" algn="l"/>
              </a:tabLst>
            </a:pPr>
            <a:r>
              <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Promoting flexible (but voluntary) work options.</a:t>
            </a:r>
          </a:p>
          <a:p>
            <a:pPr marL="342900" indent="-342900" defTabSz="457200">
              <a:lnSpc>
                <a:spcPct val="115000"/>
              </a:lnSpc>
              <a:spcAft>
                <a:spcPts val="600"/>
              </a:spcAft>
              <a:buFont typeface="Wingdings" panose="05000000000000000000" pitchFamily="2" charset="2"/>
              <a:buChar char="ü"/>
              <a:tabLst>
                <a:tab pos="457200" algn="l"/>
              </a:tabLst>
            </a:pPr>
            <a:r>
              <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Strengthening training lifelong learning, especially for the low skilled.</a:t>
            </a:r>
          </a:p>
          <a:p>
            <a:pPr marL="342900" indent="-342900" defTabSz="457200">
              <a:lnSpc>
                <a:spcPct val="115000"/>
              </a:lnSpc>
              <a:spcAft>
                <a:spcPts val="600"/>
              </a:spcAft>
              <a:buFont typeface="Wingdings" panose="05000000000000000000" pitchFamily="2" charset="2"/>
              <a:buChar char="ü"/>
              <a:tabLst>
                <a:tab pos="457200" algn="l"/>
              </a:tabLst>
            </a:pPr>
            <a:r>
              <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Tackling gender gaps through better care polices and incentives for more equitable gender distribution of paid and unpaid work.</a:t>
            </a:r>
          </a:p>
          <a:p>
            <a:pPr marL="342900" indent="-342900" defTabSz="457200">
              <a:lnSpc>
                <a:spcPct val="115000"/>
              </a:lnSpc>
              <a:spcAft>
                <a:spcPts val="600"/>
              </a:spcAft>
              <a:buFont typeface="Wingdings" panose="05000000000000000000" pitchFamily="2" charset="2"/>
              <a:buChar char="ü"/>
              <a:tabLst>
                <a:tab pos="457200" algn="l"/>
              </a:tabLst>
            </a:pPr>
            <a:r>
              <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Early interventions for youth.</a:t>
            </a:r>
          </a:p>
          <a:p>
            <a:pPr marL="342900" indent="-342900" defTabSz="457200">
              <a:lnSpc>
                <a:spcPct val="115000"/>
              </a:lnSpc>
              <a:spcAft>
                <a:spcPts val="600"/>
              </a:spcAft>
              <a:buFont typeface="Wingdings" panose="05000000000000000000" pitchFamily="2" charset="2"/>
              <a:buChar char="ü"/>
              <a:tabLst>
                <a:tab pos="457200" algn="l"/>
              </a:tabLst>
            </a:pPr>
            <a:r>
              <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Joined up policies for integration of people with disabilities or mental health conditions.</a:t>
            </a:r>
          </a:p>
        </p:txBody>
      </p:sp>
    </p:spTree>
    <p:extLst>
      <p:ext uri="{BB962C8B-B14F-4D97-AF65-F5344CB8AC3E}">
        <p14:creationId xmlns:p14="http://schemas.microsoft.com/office/powerpoint/2010/main" val="2709525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1" grpId="0"/>
      <p:bldP spid="14"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txBox="1">
            <a:spLocks/>
          </p:cNvSpPr>
          <p:nvPr/>
        </p:nvSpPr>
        <p:spPr>
          <a:xfrm>
            <a:off x="532300" y="228599"/>
            <a:ext cx="11520000" cy="876375"/>
          </a:xfrm>
          <a:prstGeom prst="rect">
            <a:avLst/>
          </a:prstGeom>
        </p:spPr>
        <p:txBody>
          <a:bodyPr vert="horz" lIns="121920" tIns="60960" rIns="121920" bIns="60960" rtlCol="0" anchor="t" anchorCtr="0">
            <a:noAutofit/>
          </a:bodyPr>
          <a:lstStyle>
            <a:lvl1pPr algn="l" defTabSz="914400" rtl="0" eaLnBrk="1" latinLnBrk="0" hangingPunct="1">
              <a:lnSpc>
                <a:spcPts val="3400"/>
              </a:lnSpc>
              <a:spcBef>
                <a:spcPct val="0"/>
              </a:spcBef>
              <a:buNone/>
              <a:defRPr sz="3000" b="1" kern="1200">
                <a:solidFill>
                  <a:srgbClr val="0B0064"/>
                </a:solidFill>
                <a:latin typeface="Arial"/>
                <a:ea typeface="+mj-ea"/>
                <a:cs typeface="+mj-cs"/>
              </a:defRPr>
            </a:lvl1pPr>
          </a:lstStyle>
          <a:p>
            <a:pPr algn="ctr" defTabSz="1219170">
              <a:lnSpc>
                <a:spcPct val="100000"/>
              </a:lnSpc>
            </a:pPr>
            <a:r>
              <a:rPr lang="en-GB" sz="3467" dirty="0">
                <a:solidFill>
                  <a:srgbClr val="006665"/>
                </a:solidFill>
                <a:latin typeface="Arial Narrow" panose="020B0606020202030204" pitchFamily="34" charset="0"/>
              </a:rPr>
              <a:t>Interlinkages matter</a:t>
            </a:r>
          </a:p>
        </p:txBody>
      </p:sp>
      <p:graphicFrame>
        <p:nvGraphicFramePr>
          <p:cNvPr id="9" name="Diagram 8"/>
          <p:cNvGraphicFramePr/>
          <p:nvPr>
            <p:extLst>
              <p:ext uri="{D42A27DB-BD31-4B8C-83A1-F6EECF244321}">
                <p14:modId xmlns:p14="http://schemas.microsoft.com/office/powerpoint/2010/main" val="3891763505"/>
              </p:ext>
            </p:extLst>
          </p:nvPr>
        </p:nvGraphicFramePr>
        <p:xfrm>
          <a:off x="2565400" y="1370772"/>
          <a:ext cx="7275830" cy="4432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5271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1"/>
          <p:cNvSpPr txBox="1">
            <a:spLocks/>
          </p:cNvSpPr>
          <p:nvPr/>
        </p:nvSpPr>
        <p:spPr>
          <a:xfrm>
            <a:off x="532300" y="228599"/>
            <a:ext cx="11520000" cy="876375"/>
          </a:xfrm>
          <a:prstGeom prst="rect">
            <a:avLst/>
          </a:prstGeom>
        </p:spPr>
        <p:txBody>
          <a:bodyPr vert="horz" lIns="121920" tIns="60960" rIns="121920" bIns="60960" rtlCol="0" anchor="t" anchorCtr="0">
            <a:noAutofit/>
          </a:bodyPr>
          <a:lstStyle>
            <a:lvl1pPr algn="l" defTabSz="914400" rtl="0" eaLnBrk="1" latinLnBrk="0" hangingPunct="1">
              <a:lnSpc>
                <a:spcPts val="3400"/>
              </a:lnSpc>
              <a:spcBef>
                <a:spcPct val="0"/>
              </a:spcBef>
              <a:buNone/>
              <a:defRPr sz="3000" b="1" kern="1200">
                <a:solidFill>
                  <a:srgbClr val="0B0064"/>
                </a:solidFill>
                <a:latin typeface="Arial"/>
                <a:ea typeface="+mj-ea"/>
                <a:cs typeface="+mj-cs"/>
              </a:defRPr>
            </a:lvl1pPr>
          </a:lstStyle>
          <a:p>
            <a:pPr algn="ctr" defTabSz="1219170">
              <a:lnSpc>
                <a:spcPct val="100000"/>
              </a:lnSpc>
            </a:pPr>
            <a:r>
              <a:rPr lang="en-US" sz="3467" dirty="0">
                <a:solidFill>
                  <a:srgbClr val="006665"/>
                </a:solidFill>
                <a:latin typeface="Arial Narrow" panose="020B0606020202030204" pitchFamily="34" charset="0"/>
              </a:rPr>
              <a:t>Taking a more integrated policy approach to the 3Ds</a:t>
            </a:r>
            <a:endParaRPr lang="en-GB" sz="3467" dirty="0">
              <a:solidFill>
                <a:srgbClr val="006665"/>
              </a:solidFill>
              <a:latin typeface="Arial Narrow" panose="020B0606020202030204" pitchFamily="34" charset="0"/>
            </a:endParaRPr>
          </a:p>
        </p:txBody>
      </p:sp>
      <p:graphicFrame>
        <p:nvGraphicFramePr>
          <p:cNvPr id="9" name="Diagram 8"/>
          <p:cNvGraphicFramePr/>
          <p:nvPr>
            <p:extLst>
              <p:ext uri="{D42A27DB-BD31-4B8C-83A1-F6EECF244321}">
                <p14:modId xmlns:p14="http://schemas.microsoft.com/office/powerpoint/2010/main" val="3707371285"/>
              </p:ext>
            </p:extLst>
          </p:nvPr>
        </p:nvGraphicFramePr>
        <p:xfrm>
          <a:off x="2565400" y="1370772"/>
          <a:ext cx="7275830" cy="44327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4863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1">
            <a:extLst>
              <a:ext uri="{FF2B5EF4-FFF2-40B4-BE49-F238E27FC236}">
                <a16:creationId xmlns:a16="http://schemas.microsoft.com/office/drawing/2014/main" id="{20524710-DDD4-D842-B9A1-177513889B31}"/>
              </a:ext>
            </a:extLst>
          </p:cNvPr>
          <p:cNvSpPr txBox="1"/>
          <p:nvPr/>
        </p:nvSpPr>
        <p:spPr>
          <a:xfrm>
            <a:off x="4748525" y="450367"/>
            <a:ext cx="3010440" cy="677108"/>
          </a:xfrm>
          <a:prstGeom prst="rect">
            <a:avLst/>
          </a:prstGeom>
          <a:noFill/>
        </p:spPr>
        <p:txBody>
          <a:bodyPr wrap="none" lIns="0" tIns="0" rIns="0" bIns="0" rtlCol="0">
            <a:spAutoFit/>
          </a:bodyPr>
          <a:lstStyle/>
          <a:p>
            <a:pPr defTabSz="609585"/>
            <a:r>
              <a:rPr lang="en-GB" altLang="en-US" sz="4400" b="1" dirty="0">
                <a:latin typeface="Arial" panose="020B0604020202020204" pitchFamily="34" charset="0"/>
                <a:cs typeface="Arial" panose="020B0604020202020204" pitchFamily="34" charset="0"/>
              </a:rPr>
              <a:t>Thank you!</a:t>
            </a:r>
            <a:endParaRPr lang="en-GB" sz="4400" b="1"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B2A82EF-5975-4795-8412-9E397C11733F}"/>
              </a:ext>
            </a:extLst>
          </p:cNvPr>
          <p:cNvSpPr txBox="1"/>
          <p:nvPr/>
        </p:nvSpPr>
        <p:spPr>
          <a:xfrm>
            <a:off x="776975" y="1127475"/>
            <a:ext cx="10457081" cy="5016758"/>
          </a:xfrm>
          <a:prstGeom prst="rect">
            <a:avLst/>
          </a:prstGeom>
          <a:noFill/>
        </p:spPr>
        <p:txBody>
          <a:bodyPr wrap="square" rtlCol="0">
            <a:spAutoFit/>
          </a:bodyPr>
          <a:lstStyle/>
          <a:p>
            <a:pPr>
              <a:lnSpc>
                <a:spcPct val="150000"/>
              </a:lnSpc>
            </a:pPr>
            <a:r>
              <a:rPr lang="en-US" sz="3400" b="0" dirty="0"/>
              <a:t>‣</a:t>
            </a:r>
            <a:r>
              <a:rPr lang="en-US" sz="2800" b="0" dirty="0"/>
              <a:t> </a:t>
            </a:r>
            <a:r>
              <a:rPr lang="fr-CH" sz="2400" b="1" dirty="0">
                <a:ea typeface="Noto Sans" panose="020B0502040504020204" pitchFamily="34" charset="0"/>
                <a:cs typeface="Noto Sans" panose="020B0502040504020204" pitchFamily="34" charset="0"/>
              </a:rPr>
              <a:t>Contacts</a:t>
            </a:r>
            <a:r>
              <a:rPr lang="fr-CH" sz="2400" b="1" dirty="0">
                <a:latin typeface="Overpass" panose="00000500000000000000" pitchFamily="2" charset="0"/>
                <a:ea typeface="Noto Sans" panose="020B0502040504020204" pitchFamily="34" charset="0"/>
                <a:cs typeface="Noto Sans" panose="020B0502040504020204" pitchFamily="34" charset="0"/>
              </a:rPr>
              <a:t> </a:t>
            </a:r>
          </a:p>
          <a:p>
            <a:pPr>
              <a:spcAft>
                <a:spcPts val="600"/>
              </a:spcAft>
            </a:pPr>
            <a:r>
              <a:rPr lang="en-GB" b="1" dirty="0">
                <a:latin typeface="Noto Sans" panose="020B0502040504020204" pitchFamily="34" charset="0"/>
                <a:ea typeface="Noto Sans" panose="020B0502040504020204" pitchFamily="34" charset="0"/>
                <a:cs typeface="Noto Sans" panose="020B0502040504020204" pitchFamily="34" charset="0"/>
              </a:rPr>
              <a:t>Organisation for Economic Co-operation and Development</a:t>
            </a:r>
          </a:p>
          <a:p>
            <a:r>
              <a:rPr lang="en-US" dirty="0">
                <a:latin typeface="Noto Sans" panose="020B0502040504020204" pitchFamily="34" charset="0"/>
                <a:ea typeface="Noto Sans" panose="020B0502040504020204" pitchFamily="34" charset="0"/>
                <a:cs typeface="Noto Sans" panose="020B0502040504020204" pitchFamily="34" charset="0"/>
              </a:rPr>
              <a:t>Stefano </a:t>
            </a:r>
            <a:r>
              <a:rPr lang="en-US" dirty="0" err="1">
                <a:latin typeface="Noto Sans" panose="020B0502040504020204" pitchFamily="34" charset="0"/>
                <a:ea typeface="Noto Sans" panose="020B0502040504020204" pitchFamily="34" charset="0"/>
                <a:cs typeface="Noto Sans" panose="020B0502040504020204" pitchFamily="34" charset="0"/>
              </a:rPr>
              <a:t>Scarpetta</a:t>
            </a:r>
            <a:r>
              <a:rPr lang="en-US" dirty="0">
                <a:latin typeface="Noto Sans" panose="020B0502040504020204" pitchFamily="34" charset="0"/>
                <a:ea typeface="Noto Sans" panose="020B0502040504020204" pitchFamily="34" charset="0"/>
                <a:cs typeface="Noto Sans" panose="020B0502040504020204" pitchFamily="34" charset="0"/>
              </a:rPr>
              <a:t>				Mark Keese</a:t>
            </a:r>
          </a:p>
          <a:p>
            <a:r>
              <a:rPr lang="en-GB" dirty="0">
                <a:latin typeface="Noto Sans" panose="020B0502040504020204" pitchFamily="34" charset="0"/>
                <a:ea typeface="Noto Sans" panose="020B0502040504020204" pitchFamily="34" charset="0"/>
                <a:cs typeface="Noto Sans" panose="020B0502040504020204" pitchFamily="34" charset="0"/>
              </a:rPr>
              <a:t>Director of Employment, Labour and		Head of Skills and Employability Division</a:t>
            </a:r>
          </a:p>
          <a:p>
            <a:r>
              <a:rPr lang="en-GB" dirty="0">
                <a:latin typeface="Noto Sans" panose="020B0502040504020204" pitchFamily="34" charset="0"/>
                <a:ea typeface="Noto Sans" panose="020B0502040504020204" pitchFamily="34" charset="0"/>
                <a:cs typeface="Noto Sans" panose="020B0502040504020204" pitchFamily="34" charset="0"/>
              </a:rPr>
              <a:t>      Social Affairs				</a:t>
            </a:r>
            <a:r>
              <a:rPr lang="en-US" dirty="0">
                <a:latin typeface="Noto Sans" panose="020B0502040504020204" pitchFamily="34" charset="0"/>
                <a:ea typeface="Noto Sans" panose="020B0502040504020204" pitchFamily="34" charset="0"/>
                <a:cs typeface="Noto Sans" panose="020B0502040504020204" pitchFamily="34" charset="0"/>
              </a:rPr>
              <a:t>Director of Employment, Labour and Social Affairs</a:t>
            </a:r>
            <a:endParaRPr lang="en-GB" dirty="0">
              <a:latin typeface="Noto Sans" panose="020B0502040504020204" pitchFamily="34" charset="0"/>
              <a:ea typeface="Noto Sans" panose="020B0502040504020204" pitchFamily="34" charset="0"/>
              <a:cs typeface="Noto Sans" panose="020B0502040504020204" pitchFamily="34" charset="0"/>
            </a:endParaRPr>
          </a:p>
          <a:p>
            <a:r>
              <a:rPr lang="en-GB" dirty="0" err="1">
                <a:latin typeface="Noto Sans" panose="020B0502040504020204" pitchFamily="34" charset="0"/>
                <a:ea typeface="Noto Sans" panose="020B0502040504020204" pitchFamily="34" charset="0"/>
                <a:cs typeface="Noto Sans" panose="020B0502040504020204" pitchFamily="34" charset="0"/>
                <a:hlinkClick r:id="rId3"/>
              </a:rPr>
              <a:t>stefano</a:t>
            </a:r>
            <a:r>
              <a:rPr lang="en-GB" dirty="0">
                <a:latin typeface="Noto Sans" panose="020B0502040504020204" pitchFamily="34" charset="0"/>
                <a:ea typeface="Noto Sans" panose="020B0502040504020204" pitchFamily="34" charset="0"/>
                <a:cs typeface="Noto Sans" panose="020B0502040504020204" pitchFamily="34" charset="0"/>
                <a:hlinkClick r:id="rId3"/>
              </a:rPr>
              <a:t>. scarpetta@oecd.org</a:t>
            </a:r>
            <a:r>
              <a:rPr lang="en-GB" dirty="0">
                <a:latin typeface="Noto Sans" panose="020B0502040504020204" pitchFamily="34" charset="0"/>
                <a:ea typeface="Noto Sans" panose="020B0502040504020204" pitchFamily="34" charset="0"/>
                <a:cs typeface="Noto Sans" panose="020B0502040504020204" pitchFamily="34" charset="0"/>
              </a:rPr>
              <a:t> 		</a:t>
            </a:r>
            <a:r>
              <a:rPr lang="en-GB" dirty="0">
                <a:latin typeface="Noto Sans" panose="020B0502040504020204" pitchFamily="34" charset="0"/>
                <a:ea typeface="Noto Sans" panose="020B0502040504020204" pitchFamily="34" charset="0"/>
                <a:cs typeface="Noto Sans" panose="020B0502040504020204" pitchFamily="34" charset="0"/>
                <a:hlinkClick r:id="rId4"/>
              </a:rPr>
              <a:t>mark.keese@oecd.org</a:t>
            </a:r>
            <a:r>
              <a:rPr lang="en-GB" dirty="0">
                <a:latin typeface="Noto Sans" panose="020B0502040504020204" pitchFamily="34" charset="0"/>
                <a:ea typeface="Noto Sans" panose="020B0502040504020204" pitchFamily="34" charset="0"/>
                <a:cs typeface="Noto Sans" panose="020B0502040504020204" pitchFamily="34" charset="0"/>
              </a:rPr>
              <a:t> </a:t>
            </a:r>
            <a:endParaRPr lang="en-US" b="1" dirty="0">
              <a:latin typeface="Noto Sans" panose="020B0502040504020204" pitchFamily="34" charset="0"/>
              <a:ea typeface="Noto Sans" panose="020B0502040504020204" pitchFamily="34" charset="0"/>
              <a:cs typeface="Noto Sans" panose="020B0502040504020204" pitchFamily="34" charset="0"/>
            </a:endParaRPr>
          </a:p>
          <a:p>
            <a:endParaRPr lang="fr-CH" sz="1800" dirty="0">
              <a:latin typeface="Noto Sans" panose="020B0502040504020204" pitchFamily="34" charset="0"/>
              <a:ea typeface="Noto Sans" panose="020B0502040504020204" pitchFamily="34" charset="0"/>
              <a:cs typeface="Noto Sans" panose="020B0502040504020204" pitchFamily="34" charset="0"/>
            </a:endParaRPr>
          </a:p>
          <a:p>
            <a:pPr>
              <a:spcAft>
                <a:spcPts val="600"/>
              </a:spcAft>
            </a:pPr>
            <a:r>
              <a:rPr lang="fr-CH" b="1" dirty="0">
                <a:latin typeface="Noto Sans" panose="020B0502040504020204" pitchFamily="34" charset="0"/>
                <a:ea typeface="Noto Sans" panose="020B0502040504020204" pitchFamily="34" charset="0"/>
                <a:cs typeface="Noto Sans" panose="020B0502040504020204" pitchFamily="34" charset="0"/>
              </a:rPr>
              <a:t>ILO </a:t>
            </a:r>
          </a:p>
          <a:p>
            <a:r>
              <a:rPr lang="fr-CH" dirty="0">
                <a:latin typeface="Noto Sans" panose="020B0502040504020204" pitchFamily="34" charset="0"/>
                <a:ea typeface="Noto Sans" panose="020B0502040504020204" pitchFamily="34" charset="0"/>
                <a:cs typeface="Noto Sans" panose="020B0502040504020204" pitchFamily="34" charset="0"/>
              </a:rPr>
              <a:t>Claire Harasty					Moustapha Gueye</a:t>
            </a:r>
          </a:p>
          <a:p>
            <a:r>
              <a:rPr lang="fr-CH" dirty="0" err="1">
                <a:latin typeface="Noto Sans" panose="020B0502040504020204" pitchFamily="34" charset="0"/>
                <a:ea typeface="Noto Sans" panose="020B0502040504020204" pitchFamily="34" charset="0"/>
                <a:cs typeface="Noto Sans" panose="020B0502040504020204" pitchFamily="34" charset="0"/>
              </a:rPr>
              <a:t>Special</a:t>
            </a:r>
            <a:r>
              <a:rPr lang="fr-CH" dirty="0">
                <a:latin typeface="Noto Sans" panose="020B0502040504020204" pitchFamily="34" charset="0"/>
                <a:ea typeface="Noto Sans" panose="020B0502040504020204" pitchFamily="34" charset="0"/>
                <a:cs typeface="Noto Sans" panose="020B0502040504020204" pitchFamily="34" charset="0"/>
              </a:rPr>
              <a:t> </a:t>
            </a:r>
            <a:r>
              <a:rPr lang="fr-CH" dirty="0" err="1">
                <a:latin typeface="Noto Sans" panose="020B0502040504020204" pitchFamily="34" charset="0"/>
                <a:ea typeface="Noto Sans" panose="020B0502040504020204" pitchFamily="34" charset="0"/>
                <a:cs typeface="Noto Sans" panose="020B0502040504020204" pitchFamily="34" charset="0"/>
              </a:rPr>
              <a:t>Adviser</a:t>
            </a:r>
            <a:r>
              <a:rPr lang="fr-CH" dirty="0">
                <a:latin typeface="Noto Sans" panose="020B0502040504020204" pitchFamily="34" charset="0"/>
                <a:ea typeface="Noto Sans" panose="020B0502040504020204" pitchFamily="34" charset="0"/>
                <a:cs typeface="Noto Sans" panose="020B0502040504020204" pitchFamily="34" charset="0"/>
              </a:rPr>
              <a:t> to the </a:t>
            </a:r>
            <a:r>
              <a:rPr lang="fr-CH" dirty="0" err="1">
                <a:latin typeface="Noto Sans" panose="020B0502040504020204" pitchFamily="34" charset="0"/>
                <a:ea typeface="Noto Sans" panose="020B0502040504020204" pitchFamily="34" charset="0"/>
                <a:cs typeface="Noto Sans" panose="020B0502040504020204" pitchFamily="34" charset="0"/>
              </a:rPr>
              <a:t>Deputy</a:t>
            </a:r>
            <a:r>
              <a:rPr lang="fr-CH" dirty="0">
                <a:latin typeface="Noto Sans" panose="020B0502040504020204" pitchFamily="34" charset="0"/>
                <a:ea typeface="Noto Sans" panose="020B0502040504020204" pitchFamily="34" charset="0"/>
                <a:cs typeface="Noto Sans" panose="020B0502040504020204" pitchFamily="34" charset="0"/>
              </a:rPr>
              <a:t> </a:t>
            </a:r>
            <a:r>
              <a:rPr lang="fr-CH" dirty="0" err="1">
                <a:latin typeface="Noto Sans" panose="020B0502040504020204" pitchFamily="34" charset="0"/>
                <a:ea typeface="Noto Sans" panose="020B0502040504020204" pitchFamily="34" charset="0"/>
                <a:cs typeface="Noto Sans" panose="020B0502040504020204" pitchFamily="34" charset="0"/>
              </a:rPr>
              <a:t>Director</a:t>
            </a:r>
            <a:r>
              <a:rPr lang="fr-CH" dirty="0">
                <a:latin typeface="Noto Sans" panose="020B0502040504020204" pitchFamily="34" charset="0"/>
                <a:ea typeface="Noto Sans" panose="020B0502040504020204" pitchFamily="34" charset="0"/>
                <a:cs typeface="Noto Sans" panose="020B0502040504020204" pitchFamily="34" charset="0"/>
              </a:rPr>
              <a:t>-		Head of Green Jobs Programme</a:t>
            </a:r>
          </a:p>
          <a:p>
            <a:pPr>
              <a:spcAft>
                <a:spcPts val="600"/>
              </a:spcAft>
            </a:pPr>
            <a:r>
              <a:rPr lang="fr-CH" dirty="0">
                <a:latin typeface="Noto Sans" panose="020B0502040504020204" pitchFamily="34" charset="0"/>
                <a:ea typeface="Noto Sans" panose="020B0502040504020204" pitchFamily="34" charset="0"/>
                <a:cs typeface="Noto Sans" panose="020B0502040504020204" pitchFamily="34" charset="0"/>
              </a:rPr>
              <a:t>    General for Policy				</a:t>
            </a:r>
            <a:r>
              <a:rPr lang="fr-CH" dirty="0" err="1">
                <a:latin typeface="Noto Sans" panose="020B0502040504020204" pitchFamily="34" charset="0"/>
                <a:ea typeface="Noto Sans" panose="020B0502040504020204" pitchFamily="34" charset="0"/>
                <a:cs typeface="Noto Sans" panose="020B0502040504020204" pitchFamily="34" charset="0"/>
              </a:rPr>
              <a:t>Enterprises</a:t>
            </a:r>
            <a:r>
              <a:rPr lang="fr-CH" dirty="0">
                <a:latin typeface="Noto Sans" panose="020B0502040504020204" pitchFamily="34" charset="0"/>
                <a:ea typeface="Noto Sans" panose="020B0502040504020204" pitchFamily="34" charset="0"/>
                <a:cs typeface="Noto Sans" panose="020B0502040504020204" pitchFamily="34" charset="0"/>
              </a:rPr>
              <a:t> </a:t>
            </a:r>
            <a:r>
              <a:rPr lang="fr-CH" dirty="0" err="1">
                <a:latin typeface="Noto Sans" panose="020B0502040504020204" pitchFamily="34" charset="0"/>
                <a:ea typeface="Noto Sans" panose="020B0502040504020204" pitchFamily="34" charset="0"/>
                <a:cs typeface="Noto Sans" panose="020B0502040504020204" pitchFamily="34" charset="0"/>
              </a:rPr>
              <a:t>Department</a:t>
            </a:r>
            <a:endParaRPr lang="fr-CH" dirty="0">
              <a:latin typeface="Noto Sans" panose="020B0502040504020204" pitchFamily="34" charset="0"/>
              <a:ea typeface="Noto Sans" panose="020B0502040504020204" pitchFamily="34" charset="0"/>
              <a:cs typeface="Noto Sans" panose="020B0502040504020204" pitchFamily="34" charset="0"/>
            </a:endParaRPr>
          </a:p>
          <a:p>
            <a:pPr>
              <a:spcAft>
                <a:spcPts val="600"/>
              </a:spcAft>
            </a:pPr>
            <a:r>
              <a:rPr lang="fr-CH"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hlinkClick r:id="rId5"/>
              </a:rPr>
              <a:t>harasty@ilo.org</a:t>
            </a:r>
            <a:r>
              <a:rPr lang="fr-CH"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					</a:t>
            </a:r>
            <a:r>
              <a:rPr lang="fr-CH"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hlinkClick r:id="rId6"/>
              </a:rPr>
              <a:t>gueye@ilo.org</a:t>
            </a:r>
            <a:r>
              <a:rPr lang="fr-CH"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rPr>
              <a:t> </a:t>
            </a:r>
          </a:p>
          <a:p>
            <a:pPr>
              <a:spcAft>
                <a:spcPts val="600"/>
              </a:spcAft>
            </a:pPr>
            <a:endParaRPr lang="fr-CH"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a:p>
            <a:endParaRPr lang="fr-CH" dirty="0">
              <a:solidFill>
                <a:schemeClr val="accent6">
                  <a:lumMod val="75000"/>
                </a:schemeClr>
              </a:solidFill>
              <a:latin typeface="Noto Sans" panose="020B0502040504020204" pitchFamily="34" charset="0"/>
              <a:ea typeface="Noto Sans" panose="020B0502040504020204" pitchFamily="34" charset="0"/>
              <a:cs typeface="Noto Sans" panose="020B0502040504020204" pitchFamily="34" charset="0"/>
            </a:endParaRPr>
          </a:p>
        </p:txBody>
      </p:sp>
    </p:spTree>
    <p:extLst>
      <p:ext uri="{BB962C8B-B14F-4D97-AF65-F5344CB8AC3E}">
        <p14:creationId xmlns:p14="http://schemas.microsoft.com/office/powerpoint/2010/main" val="3756604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7668397" y="1746469"/>
            <a:ext cx="2334626" cy="2533149"/>
          </a:xfrm>
          <a:prstGeom prst="rect">
            <a:avLst/>
          </a:prstGeom>
        </p:spPr>
      </p:pic>
      <p:sp>
        <p:nvSpPr>
          <p:cNvPr id="3" name="Title 2"/>
          <p:cNvSpPr>
            <a:spLocks noGrp="1"/>
          </p:cNvSpPr>
          <p:nvPr>
            <p:ph type="title"/>
          </p:nvPr>
        </p:nvSpPr>
        <p:spPr>
          <a:xfrm>
            <a:off x="548925" y="134426"/>
            <a:ext cx="11335178" cy="1022400"/>
          </a:xfrm>
        </p:spPr>
        <p:txBody>
          <a:bodyPr vert="horz" lIns="91440" tIns="45720" rIns="91440" bIns="45720" rtlCol="0" anchor="ctr" anchorCtr="0">
            <a:noAutofit/>
          </a:bodyPr>
          <a:lstStyle/>
          <a:p>
            <a:r>
              <a:rPr lang="en-GB" sz="3467" dirty="0">
                <a:solidFill>
                  <a:srgbClr val="006665"/>
                </a:solidFill>
                <a:latin typeface="Arial Narrow" panose="020B0606020202030204" pitchFamily="34" charset="0"/>
              </a:rPr>
              <a:t>3Ds + COVID driving substantial labour market change</a:t>
            </a:r>
          </a:p>
        </p:txBody>
      </p:sp>
      <p:sp>
        <p:nvSpPr>
          <p:cNvPr id="5" name="Title 1"/>
          <p:cNvSpPr txBox="1">
            <a:spLocks/>
          </p:cNvSpPr>
          <p:nvPr/>
        </p:nvSpPr>
        <p:spPr>
          <a:xfrm>
            <a:off x="6063748" y="1090969"/>
            <a:ext cx="5199176" cy="494003"/>
          </a:xfrm>
          <a:prstGeom prst="rect">
            <a:avLst/>
          </a:prstGeom>
        </p:spPr>
        <p:txBody>
          <a:bodyPr vert="horz" lIns="91440" tIns="45720" rIns="91440" bIns="45720" rtlCol="0" anchor="ctr">
            <a:noAutofit/>
          </a:bodyPr>
          <a:lstStyle>
            <a:defPPr>
              <a:defRPr lang="en-US"/>
            </a:defPPr>
            <a:lvl1pPr algn="ctr">
              <a:spcBef>
                <a:spcPct val="0"/>
              </a:spcBef>
              <a:buNone/>
              <a:defRPr kumimoji="0" b="1">
                <a:latin typeface="+mj-lt"/>
                <a:ea typeface="+mj-ea"/>
                <a:cs typeface="+mj-cs"/>
              </a:defRPr>
            </a:lvl1pPr>
          </a:lstStyle>
          <a:p>
            <a:pPr defTabSz="914377"/>
            <a:r>
              <a:rPr lang="en-GB" sz="1600" dirty="0">
                <a:solidFill>
                  <a:srgbClr val="006299"/>
                </a:solidFill>
                <a:latin typeface="Arial"/>
              </a:rPr>
              <a:t>3. </a:t>
            </a:r>
            <a:r>
              <a:rPr lang="en-GB" sz="2800" dirty="0">
                <a:solidFill>
                  <a:srgbClr val="006299"/>
                </a:solidFill>
                <a:latin typeface="Arial"/>
              </a:rPr>
              <a:t>D</a:t>
            </a:r>
            <a:r>
              <a:rPr lang="en-GB" sz="1600" dirty="0">
                <a:solidFill>
                  <a:srgbClr val="006299"/>
                </a:solidFill>
                <a:latin typeface="Arial"/>
              </a:rPr>
              <a:t>emographic change slowing workforce growth</a:t>
            </a:r>
          </a:p>
        </p:txBody>
      </p:sp>
      <p:sp>
        <p:nvSpPr>
          <p:cNvPr id="6" name="Title 1"/>
          <p:cNvSpPr txBox="1">
            <a:spLocks/>
          </p:cNvSpPr>
          <p:nvPr/>
        </p:nvSpPr>
        <p:spPr>
          <a:xfrm>
            <a:off x="6744392" y="4088058"/>
            <a:ext cx="4366765" cy="493819"/>
          </a:xfrm>
          <a:prstGeom prst="rect">
            <a:avLst/>
          </a:prstGeom>
        </p:spPr>
        <p:txBody>
          <a:bodyPr vert="horz" lIns="91440" tIns="45720" rIns="91440" bIns="45720" rtlCol="0" anchor="ctr">
            <a:noAutofit/>
          </a:bodyPr>
          <a:lstStyle>
            <a:defPPr>
              <a:defRPr lang="en-US"/>
            </a:defPPr>
            <a:lvl1pPr algn="ctr">
              <a:spcBef>
                <a:spcPct val="0"/>
              </a:spcBef>
              <a:buNone/>
              <a:defRPr kumimoji="0" sz="2000" b="1">
                <a:latin typeface="+mj-lt"/>
                <a:ea typeface="+mj-ea"/>
                <a:cs typeface="+mj-cs"/>
              </a:defRPr>
            </a:lvl1pPr>
          </a:lstStyle>
          <a:p>
            <a:pPr algn="l" defTabSz="914377"/>
            <a:r>
              <a:rPr lang="en-US" sz="1600" dirty="0">
                <a:solidFill>
                  <a:srgbClr val="006299"/>
                </a:solidFill>
                <a:latin typeface="Arial"/>
              </a:rPr>
              <a:t>4</a:t>
            </a:r>
            <a:r>
              <a:rPr lang="en-US" sz="1600" dirty="0">
                <a:solidFill>
                  <a:srgbClr val="006299"/>
                </a:solidFill>
              </a:rPr>
              <a:t>. COVID-19 crisis has accelerated change </a:t>
            </a:r>
          </a:p>
        </p:txBody>
      </p:sp>
      <p:sp>
        <p:nvSpPr>
          <p:cNvPr id="10" name="Rectangle 9"/>
          <p:cNvSpPr/>
          <p:nvPr/>
        </p:nvSpPr>
        <p:spPr>
          <a:xfrm>
            <a:off x="6744392" y="1499533"/>
            <a:ext cx="3877675" cy="276999"/>
          </a:xfrm>
          <a:prstGeom prst="rect">
            <a:avLst/>
          </a:prstGeom>
        </p:spPr>
        <p:txBody>
          <a:bodyPr wrap="square">
            <a:spAutoFit/>
          </a:bodyPr>
          <a:lstStyle/>
          <a:p>
            <a:pPr algn="ctr" defTabSz="914377"/>
            <a:r>
              <a:rPr lang="en-US" sz="1200" dirty="0">
                <a:solidFill>
                  <a:srgbClr val="727272"/>
                </a:solidFill>
                <a:latin typeface="Arial"/>
              </a:rPr>
              <a:t>Old-age dependency ratio 65+/(20-64),G7 average</a:t>
            </a:r>
            <a:endParaRPr lang="en-GB" sz="1200" dirty="0">
              <a:solidFill>
                <a:srgbClr val="727272"/>
              </a:solidFill>
              <a:latin typeface="Arial"/>
            </a:endParaRPr>
          </a:p>
        </p:txBody>
      </p:sp>
      <p:sp>
        <p:nvSpPr>
          <p:cNvPr id="16" name="Title 1"/>
          <p:cNvSpPr txBox="1">
            <a:spLocks/>
          </p:cNvSpPr>
          <p:nvPr/>
        </p:nvSpPr>
        <p:spPr>
          <a:xfrm>
            <a:off x="954611" y="1159147"/>
            <a:ext cx="4507831" cy="402113"/>
          </a:xfrm>
          <a:prstGeom prst="rect">
            <a:avLst/>
          </a:prstGeom>
        </p:spPr>
        <p:txBody>
          <a:bodyPr vert="horz" lIns="91440" tIns="45720" rIns="91440" bIns="45720" rtlCol="0" anchor="ctr">
            <a:noAutofit/>
          </a:bodyPr>
          <a:lstStyle>
            <a:defPPr>
              <a:defRPr lang="en-US"/>
            </a:defPPr>
            <a:lvl1pPr algn="ctr">
              <a:spcBef>
                <a:spcPct val="0"/>
              </a:spcBef>
              <a:buNone/>
              <a:defRPr kumimoji="0" sz="2000" b="1">
                <a:latin typeface="+mj-lt"/>
                <a:ea typeface="+mj-ea"/>
                <a:cs typeface="+mj-cs"/>
              </a:defRPr>
            </a:lvl1pPr>
          </a:lstStyle>
          <a:p>
            <a:pPr defTabSz="914377"/>
            <a:r>
              <a:rPr lang="en-GB" sz="1600" dirty="0">
                <a:solidFill>
                  <a:srgbClr val="006299"/>
                </a:solidFill>
                <a:latin typeface="Arial"/>
              </a:rPr>
              <a:t>1. </a:t>
            </a:r>
            <a:r>
              <a:rPr lang="en-GB" sz="2800" dirty="0">
                <a:solidFill>
                  <a:srgbClr val="006299"/>
                </a:solidFill>
                <a:latin typeface="Arial"/>
              </a:rPr>
              <a:t>D</a:t>
            </a:r>
            <a:r>
              <a:rPr lang="en-GB" sz="1600" dirty="0">
                <a:solidFill>
                  <a:srgbClr val="006299"/>
                </a:solidFill>
                <a:latin typeface="Arial"/>
              </a:rPr>
              <a:t>igitalisation is changing the workplace</a:t>
            </a:r>
          </a:p>
        </p:txBody>
      </p:sp>
      <p:sp>
        <p:nvSpPr>
          <p:cNvPr id="2" name="Slide Number Placeholder 1"/>
          <p:cNvSpPr>
            <a:spLocks noGrp="1"/>
          </p:cNvSpPr>
          <p:nvPr>
            <p:ph type="sldNum" sz="quarter" idx="4294967295"/>
          </p:nvPr>
        </p:nvSpPr>
        <p:spPr>
          <a:xfrm>
            <a:off x="197254" y="1591349"/>
            <a:ext cx="417815" cy="589299"/>
          </a:xfrm>
        </p:spPr>
        <p:txBody>
          <a:bodyPr/>
          <a:lstStyle/>
          <a:p>
            <a:pPr defTabSz="914377"/>
            <a:fld id="{B6F15528-21DE-4FAA-801E-634DDDAF4B2B}" type="slidenum">
              <a:rPr lang="en-US">
                <a:solidFill>
                  <a:prstClr val="white"/>
                </a:solidFill>
              </a:rPr>
              <a:pPr defTabSz="914377"/>
              <a:t>2</a:t>
            </a:fld>
            <a:endParaRPr lang="en-US">
              <a:solidFill>
                <a:prstClr val="white"/>
              </a:solidFill>
            </a:endParaRPr>
          </a:p>
        </p:txBody>
      </p:sp>
      <p:sp>
        <p:nvSpPr>
          <p:cNvPr id="21" name="Title 1"/>
          <p:cNvSpPr txBox="1">
            <a:spLocks/>
          </p:cNvSpPr>
          <p:nvPr/>
        </p:nvSpPr>
        <p:spPr>
          <a:xfrm>
            <a:off x="1147287" y="3942679"/>
            <a:ext cx="5054600" cy="752697"/>
          </a:xfrm>
          <a:prstGeom prst="rect">
            <a:avLst/>
          </a:prstGeom>
        </p:spPr>
        <p:txBody>
          <a:bodyPr vert="horz" lIns="91440" tIns="45720" rIns="91440" bIns="45720" rtlCol="0" anchor="ctr">
            <a:noAutofit/>
          </a:bodyPr>
          <a:lstStyle>
            <a:defPPr>
              <a:defRPr lang="en-US"/>
            </a:defPPr>
            <a:lvl1pPr algn="ctr">
              <a:spcBef>
                <a:spcPct val="0"/>
              </a:spcBef>
              <a:buNone/>
              <a:defRPr kumimoji="0" sz="2000" b="1">
                <a:latin typeface="+mj-lt"/>
                <a:ea typeface="+mj-ea"/>
                <a:cs typeface="+mj-cs"/>
              </a:defRPr>
            </a:lvl1pPr>
          </a:lstStyle>
          <a:p>
            <a:pPr defTabSz="914377"/>
            <a:r>
              <a:rPr lang="en-GB" sz="1600" dirty="0">
                <a:solidFill>
                  <a:srgbClr val="006299"/>
                </a:solidFill>
                <a:latin typeface="Arial"/>
              </a:rPr>
              <a:t>2. </a:t>
            </a:r>
            <a:r>
              <a:rPr lang="en-GB" sz="2800" dirty="0">
                <a:solidFill>
                  <a:srgbClr val="006299"/>
                </a:solidFill>
                <a:latin typeface="Arial"/>
              </a:rPr>
              <a:t>D</a:t>
            </a:r>
            <a:r>
              <a:rPr lang="en-GB" sz="1600" dirty="0">
                <a:solidFill>
                  <a:srgbClr val="006299"/>
                </a:solidFill>
                <a:latin typeface="Arial"/>
              </a:rPr>
              <a:t>ecarbonisation will change jobs and skills </a:t>
            </a:r>
          </a:p>
        </p:txBody>
      </p:sp>
      <p:pic>
        <p:nvPicPr>
          <p:cNvPr id="8" name="Picture 7"/>
          <p:cNvPicPr>
            <a:picLocks noChangeAspect="1"/>
          </p:cNvPicPr>
          <p:nvPr/>
        </p:nvPicPr>
        <p:blipFill>
          <a:blip r:embed="rId4"/>
          <a:stretch>
            <a:fillRect/>
          </a:stretch>
        </p:blipFill>
        <p:spPr>
          <a:xfrm>
            <a:off x="2256666" y="4518313"/>
            <a:ext cx="2420796" cy="1462759"/>
          </a:xfrm>
          <a:prstGeom prst="rect">
            <a:avLst/>
          </a:prstGeom>
        </p:spPr>
      </p:pic>
      <p:sp>
        <p:nvSpPr>
          <p:cNvPr id="25" name="TextBox 24"/>
          <p:cNvSpPr txBox="1"/>
          <p:nvPr/>
        </p:nvSpPr>
        <p:spPr>
          <a:xfrm>
            <a:off x="1175249" y="1515636"/>
            <a:ext cx="4084958" cy="461665"/>
          </a:xfrm>
          <a:prstGeom prst="rect">
            <a:avLst/>
          </a:prstGeom>
          <a:noFill/>
        </p:spPr>
        <p:txBody>
          <a:bodyPr wrap="square" rtlCol="0">
            <a:spAutoFit/>
          </a:bodyPr>
          <a:lstStyle>
            <a:defPPr>
              <a:defRPr lang="en-US"/>
            </a:defPPr>
            <a:lvl1pPr>
              <a:defRPr sz="2000">
                <a:solidFill>
                  <a:schemeClr val="bg1">
                    <a:lumMod val="50000"/>
                  </a:schemeClr>
                </a:solidFill>
              </a:defRPr>
            </a:lvl1pPr>
          </a:lstStyle>
          <a:p>
            <a:pPr algn="ctr" defTabSz="914377"/>
            <a:r>
              <a:rPr lang="en-GB" sz="1200" dirty="0">
                <a:solidFill>
                  <a:schemeClr val="bg1">
                    <a:lumMod val="50000"/>
                    <a:lumOff val="50000"/>
                  </a:schemeClr>
                </a:solidFill>
                <a:latin typeface="Arial"/>
                <a:cs typeface="Calibri" panose="020F0502020204030204" pitchFamily="34" charset="0"/>
              </a:rPr>
              <a:t>The robots are coming: </a:t>
            </a:r>
            <a:br>
              <a:rPr lang="en-GB" sz="1200" dirty="0">
                <a:solidFill>
                  <a:schemeClr val="bg1">
                    <a:lumMod val="50000"/>
                    <a:lumOff val="50000"/>
                  </a:schemeClr>
                </a:solidFill>
                <a:latin typeface="Arial"/>
                <a:cs typeface="Calibri" panose="020F0502020204030204" pitchFamily="34" charset="0"/>
              </a:rPr>
            </a:br>
            <a:r>
              <a:rPr lang="en-GB" sz="1200" dirty="0">
                <a:solidFill>
                  <a:schemeClr val="bg1">
                    <a:lumMod val="50000"/>
                    <a:lumOff val="50000"/>
                  </a:schemeClr>
                </a:solidFill>
                <a:latin typeface="Arial"/>
                <a:cs typeface="Calibri" panose="020F0502020204030204" pitchFamily="34" charset="0"/>
              </a:rPr>
              <a:t>Global annual installations of industrial robots (thousands)</a:t>
            </a:r>
            <a:endParaRPr lang="en-GB" sz="1200" dirty="0">
              <a:solidFill>
                <a:schemeClr val="bg1">
                  <a:lumMod val="50000"/>
                  <a:lumOff val="50000"/>
                </a:schemeClr>
              </a:solidFill>
              <a:latin typeface="Arial"/>
            </a:endParaRPr>
          </a:p>
        </p:txBody>
      </p:sp>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30313" y="4695376"/>
            <a:ext cx="2066046" cy="1159803"/>
          </a:xfrm>
          <a:prstGeom prst="rect">
            <a:avLst/>
          </a:prstGeom>
        </p:spPr>
      </p:pic>
      <p:pic>
        <p:nvPicPr>
          <p:cNvPr id="9" name="Picture 8"/>
          <p:cNvPicPr>
            <a:picLocks noChangeAspect="1"/>
          </p:cNvPicPr>
          <p:nvPr/>
        </p:nvPicPr>
        <p:blipFill>
          <a:blip r:embed="rId6"/>
          <a:stretch>
            <a:fillRect/>
          </a:stretch>
        </p:blipFill>
        <p:spPr>
          <a:xfrm>
            <a:off x="1025152" y="1949229"/>
            <a:ext cx="4781253" cy="2115117"/>
          </a:xfrm>
          <a:prstGeom prst="rect">
            <a:avLst/>
          </a:prstGeom>
        </p:spPr>
      </p:pic>
    </p:spTree>
    <p:extLst>
      <p:ext uri="{BB962C8B-B14F-4D97-AF65-F5344CB8AC3E}">
        <p14:creationId xmlns:p14="http://schemas.microsoft.com/office/powerpoint/2010/main" val="236766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525132" y="1363660"/>
            <a:ext cx="3858067" cy="4501355"/>
          </a:xfrm>
          <a:prstGeom prst="rect">
            <a:avLst/>
          </a:prstGeom>
        </p:spPr>
      </p:pic>
      <p:sp>
        <p:nvSpPr>
          <p:cNvPr id="5" name="TextBox 1"/>
          <p:cNvSpPr txBox="1"/>
          <p:nvPr/>
        </p:nvSpPr>
        <p:spPr>
          <a:xfrm>
            <a:off x="532300" y="713541"/>
            <a:ext cx="6363800" cy="440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US" sz="1800" b="1" dirty="0">
                <a:solidFill>
                  <a:srgbClr val="24AD93"/>
                </a:solidFill>
                <a:latin typeface="Arial Narrow" panose="020B0606020202030204" pitchFamily="34" charset="0"/>
              </a:rPr>
              <a:t>Many jobs will undergo large transformations</a:t>
            </a:r>
            <a:endParaRPr lang="en-GB" sz="1800" i="1" dirty="0">
              <a:solidFill>
                <a:srgbClr val="24AD93"/>
              </a:solidFill>
              <a:latin typeface="Arial Narrow" panose="020B0606020202030204" pitchFamily="34" charset="0"/>
            </a:endParaRPr>
          </a:p>
        </p:txBody>
      </p:sp>
      <p:sp>
        <p:nvSpPr>
          <p:cNvPr id="38" name="Title 1"/>
          <p:cNvSpPr txBox="1">
            <a:spLocks/>
          </p:cNvSpPr>
          <p:nvPr/>
        </p:nvSpPr>
        <p:spPr>
          <a:xfrm>
            <a:off x="532300" y="17986"/>
            <a:ext cx="11520000" cy="801735"/>
          </a:xfrm>
          <a:prstGeom prst="rect">
            <a:avLst/>
          </a:prstGeom>
        </p:spPr>
        <p:txBody>
          <a:bodyPr vert="horz" lIns="121920" tIns="60960" rIns="121920" bIns="60960" rtlCol="0" anchor="t" anchorCtr="0">
            <a:noAutofit/>
          </a:bodyPr>
          <a:lstStyle>
            <a:lvl1pPr algn="l" defTabSz="914400" rtl="0" eaLnBrk="1" latinLnBrk="0" hangingPunct="1">
              <a:lnSpc>
                <a:spcPts val="3400"/>
              </a:lnSpc>
              <a:spcBef>
                <a:spcPct val="0"/>
              </a:spcBef>
              <a:buNone/>
              <a:defRPr sz="3000" b="1" kern="1200">
                <a:solidFill>
                  <a:srgbClr val="0B0064"/>
                </a:solidFill>
                <a:latin typeface="Arial"/>
                <a:ea typeface="+mj-ea"/>
                <a:cs typeface="+mj-cs"/>
              </a:defRPr>
            </a:lvl1pPr>
          </a:lstStyle>
          <a:p>
            <a:pPr defTabSz="1219170">
              <a:lnSpc>
                <a:spcPts val="4533"/>
              </a:lnSpc>
            </a:pPr>
            <a:r>
              <a:rPr lang="en-GB" sz="3467" dirty="0">
                <a:solidFill>
                  <a:srgbClr val="006665"/>
                </a:solidFill>
                <a:latin typeface="Arial Narrow" panose="020B0606020202030204" pitchFamily="34" charset="0"/>
              </a:rPr>
              <a:t>Digitalisation is leading to </a:t>
            </a:r>
            <a:r>
              <a:rPr lang="en-US" sz="3467" dirty="0">
                <a:solidFill>
                  <a:srgbClr val="006665"/>
                </a:solidFill>
                <a:latin typeface="Arial Narrow" panose="020B0606020202030204" pitchFamily="34" charset="0"/>
              </a:rPr>
              <a:t>stronger demand for high-level skills</a:t>
            </a:r>
            <a:endParaRPr lang="en-GB" sz="3467" dirty="0">
              <a:solidFill>
                <a:srgbClr val="006665"/>
              </a:solidFill>
              <a:latin typeface="Arial Narrow" panose="020B0606020202030204" pitchFamily="34" charset="0"/>
            </a:endParaRPr>
          </a:p>
        </p:txBody>
      </p:sp>
      <p:sp>
        <p:nvSpPr>
          <p:cNvPr id="11" name="Rectangle 10"/>
          <p:cNvSpPr/>
          <p:nvPr/>
        </p:nvSpPr>
        <p:spPr>
          <a:xfrm>
            <a:off x="1652244" y="5873408"/>
            <a:ext cx="3093371" cy="223132"/>
          </a:xfrm>
          <a:prstGeom prst="rect">
            <a:avLst/>
          </a:prstGeom>
        </p:spPr>
        <p:txBody>
          <a:bodyPr wrap="square" lIns="68574" tIns="34287" rIns="68574" bIns="34287">
            <a:spAutoFit/>
          </a:bodyPr>
          <a:lstStyle/>
          <a:p>
            <a:pPr algn="r"/>
            <a:r>
              <a:rPr lang="en-US" sz="1000" i="1" dirty="0">
                <a:solidFill>
                  <a:schemeClr val="bg1"/>
                </a:solidFill>
                <a:latin typeface="+mj-lt"/>
              </a:rPr>
              <a:t>Source</a:t>
            </a:r>
            <a:r>
              <a:rPr lang="en-US" sz="1000" dirty="0">
                <a:solidFill>
                  <a:schemeClr val="bg1"/>
                </a:solidFill>
                <a:latin typeface="+mj-lt"/>
              </a:rPr>
              <a:t>: OECD Survey of Adult Skills (2012, 2015)</a:t>
            </a:r>
            <a:endParaRPr lang="en-GB" sz="1000" dirty="0">
              <a:solidFill>
                <a:schemeClr val="bg1"/>
              </a:solidFill>
              <a:latin typeface="+mj-lt"/>
            </a:endParaRPr>
          </a:p>
        </p:txBody>
      </p:sp>
      <p:sp>
        <p:nvSpPr>
          <p:cNvPr id="12" name="TextBox 1"/>
          <p:cNvSpPr txBox="1"/>
          <p:nvPr/>
        </p:nvSpPr>
        <p:spPr>
          <a:xfrm>
            <a:off x="7525132" y="704122"/>
            <a:ext cx="4038600" cy="440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US" sz="1800" b="1" dirty="0">
                <a:solidFill>
                  <a:srgbClr val="24AD93"/>
                </a:solidFill>
                <a:latin typeface="Arial Narrow" panose="020B0606020202030204" pitchFamily="34" charset="0"/>
              </a:rPr>
              <a:t>But not all low-skilled jobs will disappear</a:t>
            </a:r>
          </a:p>
          <a:p>
            <a:pPr algn="ctr" defTabSz="457189">
              <a:defRPr/>
            </a:pPr>
            <a:endParaRPr lang="en-GB" sz="1800" i="1" dirty="0">
              <a:solidFill>
                <a:srgbClr val="24AD93"/>
              </a:solidFill>
              <a:latin typeface="Arial Narrow" panose="020B0606020202030204" pitchFamily="34" charset="0"/>
            </a:endParaRPr>
          </a:p>
        </p:txBody>
      </p:sp>
      <p:sp>
        <p:nvSpPr>
          <p:cNvPr id="15" name="TextBox 14"/>
          <p:cNvSpPr txBox="1"/>
          <p:nvPr/>
        </p:nvSpPr>
        <p:spPr>
          <a:xfrm>
            <a:off x="7865171" y="5873408"/>
            <a:ext cx="4533363" cy="256545"/>
          </a:xfrm>
          <a:prstGeom prst="rect">
            <a:avLst/>
          </a:prstGeom>
          <a:noFill/>
        </p:spPr>
        <p:txBody>
          <a:bodyPr wrap="square" rtlCol="0">
            <a:spAutoFit/>
          </a:bodyPr>
          <a:lstStyle/>
          <a:p>
            <a:pPr defTabSz="609585"/>
            <a:r>
              <a:rPr lang="fr-FR" sz="1067" dirty="0">
                <a:solidFill>
                  <a:prstClr val="black"/>
                </a:solidFill>
                <a:latin typeface="Arial"/>
              </a:rPr>
              <a:t>Source: </a:t>
            </a:r>
            <a:r>
              <a:rPr lang="fr-FR" sz="1067" i="1" dirty="0">
                <a:solidFill>
                  <a:prstClr val="black"/>
                </a:solidFill>
                <a:latin typeface="Arial"/>
              </a:rPr>
              <a:t>OECD Employment Outlook, 2021</a:t>
            </a:r>
            <a:r>
              <a:rPr lang="fr-FR" sz="1067" dirty="0">
                <a:solidFill>
                  <a:prstClr val="black"/>
                </a:solidFill>
                <a:latin typeface="Arial"/>
              </a:rPr>
              <a:t>.</a:t>
            </a:r>
            <a:endParaRPr lang="en-GB" sz="1067" dirty="0">
              <a:solidFill>
                <a:prstClr val="black"/>
              </a:solidFill>
              <a:latin typeface="Arial"/>
            </a:endParaRPr>
          </a:p>
        </p:txBody>
      </p:sp>
      <p:sp>
        <p:nvSpPr>
          <p:cNvPr id="16" name="TextBox 1"/>
          <p:cNvSpPr txBox="1"/>
          <p:nvPr/>
        </p:nvSpPr>
        <p:spPr>
          <a:xfrm>
            <a:off x="7360032" y="989390"/>
            <a:ext cx="4368800" cy="440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US" sz="1400" dirty="0">
                <a:solidFill>
                  <a:schemeClr val="tx1">
                    <a:lumMod val="50000"/>
                  </a:schemeClr>
                </a:solidFill>
                <a:latin typeface="Arial Narrow" panose="020B0606020202030204" pitchFamily="34" charset="0"/>
              </a:rPr>
              <a:t>% point change in share of all jobs by skill level, 1998-2018</a:t>
            </a:r>
          </a:p>
          <a:p>
            <a:pPr algn="ctr" defTabSz="457189">
              <a:defRPr/>
            </a:pPr>
            <a:endParaRPr lang="en-GB" sz="1400" i="1" dirty="0">
              <a:solidFill>
                <a:schemeClr val="tx1">
                  <a:lumMod val="50000"/>
                </a:schemeClr>
              </a:solidFill>
              <a:latin typeface="Arial Narrow" panose="020B0606020202030204" pitchFamily="34" charset="0"/>
            </a:endParaRPr>
          </a:p>
        </p:txBody>
      </p:sp>
      <p:sp>
        <p:nvSpPr>
          <p:cNvPr id="17" name="TextBox 1"/>
          <p:cNvSpPr txBox="1"/>
          <p:nvPr/>
        </p:nvSpPr>
        <p:spPr>
          <a:xfrm>
            <a:off x="1292452" y="1009180"/>
            <a:ext cx="4406900" cy="3544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US" sz="1400" dirty="0">
                <a:solidFill>
                  <a:schemeClr val="tx1">
                    <a:lumMod val="50000"/>
                  </a:schemeClr>
                </a:solidFill>
                <a:latin typeface="Arial Narrow" panose="020B0606020202030204" pitchFamily="34" charset="0"/>
              </a:rPr>
              <a:t>% of all jobs by risk of automation or significant change</a:t>
            </a:r>
            <a:endParaRPr lang="en-GB" sz="1400" i="1" dirty="0">
              <a:solidFill>
                <a:schemeClr val="tx1">
                  <a:lumMod val="50000"/>
                </a:schemeClr>
              </a:solidFill>
              <a:latin typeface="Arial Narrow" panose="020B0606020202030204" pitchFamily="34" charset="0"/>
            </a:endParaRPr>
          </a:p>
        </p:txBody>
      </p:sp>
      <p:sp>
        <p:nvSpPr>
          <p:cNvPr id="13" name="Right Arrow 12"/>
          <p:cNvSpPr/>
          <p:nvPr/>
        </p:nvSpPr>
        <p:spPr>
          <a:xfrm>
            <a:off x="5602575" y="3220334"/>
            <a:ext cx="1409700" cy="794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
          <p:cNvSpPr txBox="1"/>
          <p:nvPr/>
        </p:nvSpPr>
        <p:spPr>
          <a:xfrm>
            <a:off x="5444096" y="2536939"/>
            <a:ext cx="1542170" cy="47389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US" sz="1400" i="1" dirty="0">
                <a:solidFill>
                  <a:schemeClr val="bg1">
                    <a:lumMod val="75000"/>
                    <a:lumOff val="25000"/>
                  </a:schemeClr>
                </a:solidFill>
                <a:latin typeface="Arial Narrow" panose="020B0606020202030204" pitchFamily="34" charset="0"/>
              </a:rPr>
              <a:t>+ changes in consumer demand</a:t>
            </a:r>
            <a:endParaRPr lang="en-GB" sz="1400" i="1" dirty="0">
              <a:solidFill>
                <a:schemeClr val="bg1">
                  <a:lumMod val="75000"/>
                  <a:lumOff val="25000"/>
                </a:schemeClr>
              </a:solidFill>
              <a:latin typeface="Arial Narrow" panose="020B0606020202030204" pitchFamily="34" charset="0"/>
            </a:endParaRPr>
          </a:p>
        </p:txBody>
      </p:sp>
      <p:pic>
        <p:nvPicPr>
          <p:cNvPr id="4" name="Picture 3"/>
          <p:cNvPicPr>
            <a:picLocks noChangeAspect="1"/>
          </p:cNvPicPr>
          <p:nvPr/>
        </p:nvPicPr>
        <p:blipFill>
          <a:blip r:embed="rId4"/>
          <a:stretch>
            <a:fillRect/>
          </a:stretch>
        </p:blipFill>
        <p:spPr>
          <a:xfrm>
            <a:off x="1634024" y="1363660"/>
            <a:ext cx="3007424" cy="4533513"/>
          </a:xfrm>
          <a:prstGeom prst="rect">
            <a:avLst/>
          </a:prstGeom>
        </p:spPr>
      </p:pic>
    </p:spTree>
    <p:extLst>
      <p:ext uri="{BB962C8B-B14F-4D97-AF65-F5344CB8AC3E}">
        <p14:creationId xmlns:p14="http://schemas.microsoft.com/office/powerpoint/2010/main" val="307280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8" grpId="0"/>
      <p:bldP spid="11" grpId="0"/>
      <p:bldP spid="12" grpId="0"/>
      <p:bldP spid="15" grpId="0"/>
      <p:bldP spid="16" grpId="0"/>
      <p:bldP spid="17" grpId="0"/>
      <p:bldP spid="13"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926" y="1583148"/>
            <a:ext cx="6371374" cy="4092869"/>
          </a:xfrm>
          <a:prstGeom prst="rect">
            <a:avLst/>
          </a:prstGeom>
          <a:noFill/>
          <a:ln>
            <a:noFill/>
          </a:ln>
        </p:spPr>
      </p:pic>
      <p:sp>
        <p:nvSpPr>
          <p:cNvPr id="5" name="TextBox 1"/>
          <p:cNvSpPr txBox="1"/>
          <p:nvPr/>
        </p:nvSpPr>
        <p:spPr>
          <a:xfrm>
            <a:off x="473926" y="910496"/>
            <a:ext cx="6363800" cy="440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US" sz="1800" b="1" dirty="0">
                <a:solidFill>
                  <a:srgbClr val="24AD93"/>
                </a:solidFill>
                <a:latin typeface="Arial Narrow" panose="020B0606020202030204" pitchFamily="34" charset="0"/>
              </a:rPr>
              <a:t>AI tends to complement rather than replace high-skilled jobs</a:t>
            </a:r>
          </a:p>
        </p:txBody>
      </p:sp>
      <p:sp>
        <p:nvSpPr>
          <p:cNvPr id="38" name="Title 1"/>
          <p:cNvSpPr txBox="1">
            <a:spLocks/>
          </p:cNvSpPr>
          <p:nvPr/>
        </p:nvSpPr>
        <p:spPr>
          <a:xfrm>
            <a:off x="354163" y="133940"/>
            <a:ext cx="11520000" cy="1279118"/>
          </a:xfrm>
          <a:prstGeom prst="rect">
            <a:avLst/>
          </a:prstGeom>
        </p:spPr>
        <p:txBody>
          <a:bodyPr vert="horz" lIns="121920" tIns="60960" rIns="121920" bIns="60960" rtlCol="0" anchor="t" anchorCtr="0">
            <a:noAutofit/>
          </a:bodyPr>
          <a:lstStyle>
            <a:lvl1pPr algn="l" defTabSz="914400" rtl="0" eaLnBrk="1" latinLnBrk="0" hangingPunct="1">
              <a:lnSpc>
                <a:spcPts val="3400"/>
              </a:lnSpc>
              <a:spcBef>
                <a:spcPct val="0"/>
              </a:spcBef>
              <a:buNone/>
              <a:defRPr sz="3000" b="1" kern="1200">
                <a:solidFill>
                  <a:srgbClr val="0B0064"/>
                </a:solidFill>
                <a:latin typeface="Arial"/>
                <a:ea typeface="+mj-ea"/>
                <a:cs typeface="+mj-cs"/>
              </a:defRPr>
            </a:lvl1pPr>
          </a:lstStyle>
          <a:p>
            <a:pPr defTabSz="1219170">
              <a:lnSpc>
                <a:spcPct val="100000"/>
              </a:lnSpc>
            </a:pPr>
            <a:r>
              <a:rPr lang="en-US" sz="3467" dirty="0">
                <a:solidFill>
                  <a:srgbClr val="006665"/>
                </a:solidFill>
                <a:latin typeface="Arial Narrow" panose="020B0606020202030204" pitchFamily="34" charset="0"/>
              </a:rPr>
              <a:t>AI risks increasing </a:t>
            </a:r>
            <a:r>
              <a:rPr lang="en-US" sz="3467" dirty="0" err="1">
                <a:solidFill>
                  <a:srgbClr val="006665"/>
                </a:solidFill>
                <a:latin typeface="Arial Narrow" panose="020B0606020202030204" pitchFamily="34" charset="0"/>
              </a:rPr>
              <a:t>labour</a:t>
            </a:r>
            <a:r>
              <a:rPr lang="en-US" sz="3467" dirty="0">
                <a:solidFill>
                  <a:srgbClr val="006665"/>
                </a:solidFill>
                <a:latin typeface="Arial Narrow" panose="020B0606020202030204" pitchFamily="34" charset="0"/>
              </a:rPr>
              <a:t> market disparities </a:t>
            </a:r>
            <a:endParaRPr lang="en-GB" sz="3467" dirty="0">
              <a:solidFill>
                <a:srgbClr val="006665"/>
              </a:solidFill>
              <a:latin typeface="Arial Narrow" panose="020B0606020202030204" pitchFamily="34" charset="0"/>
            </a:endParaRPr>
          </a:p>
        </p:txBody>
      </p:sp>
      <p:sp>
        <p:nvSpPr>
          <p:cNvPr id="11" name="Rectangle 10"/>
          <p:cNvSpPr/>
          <p:nvPr/>
        </p:nvSpPr>
        <p:spPr>
          <a:xfrm>
            <a:off x="473926" y="5623249"/>
            <a:ext cx="11126835" cy="484742"/>
          </a:xfrm>
          <a:prstGeom prst="rect">
            <a:avLst/>
          </a:prstGeom>
        </p:spPr>
        <p:txBody>
          <a:bodyPr wrap="square" lIns="68574" tIns="34287" rIns="68574" bIns="34287">
            <a:spAutoFit/>
          </a:bodyPr>
          <a:lstStyle/>
          <a:p>
            <a:r>
              <a:rPr lang="en-GB" sz="900" dirty="0">
                <a:solidFill>
                  <a:schemeClr val="bg1"/>
                </a:solidFill>
              </a:rPr>
              <a:t>Note: Each dot represents an occupation/country pair. The colours represent different levels of computer use (low, medium, high). Linear lines of best fit have been drawn through each computer use group. </a:t>
            </a:r>
          </a:p>
          <a:p>
            <a:r>
              <a:rPr lang="en-GB" sz="900" dirty="0">
                <a:solidFill>
                  <a:schemeClr val="bg1"/>
                </a:solidFill>
              </a:rPr>
              <a:t>Source: Based on </a:t>
            </a:r>
            <a:r>
              <a:rPr lang="en-GB" sz="900" dirty="0" err="1">
                <a:solidFill>
                  <a:schemeClr val="bg1"/>
                </a:solidFill>
              </a:rPr>
              <a:t>Georgieff</a:t>
            </a:r>
            <a:r>
              <a:rPr lang="en-GB" sz="900" dirty="0">
                <a:solidFill>
                  <a:schemeClr val="bg1"/>
                </a:solidFill>
              </a:rPr>
              <a:t>, A. and R. </a:t>
            </a:r>
            <a:r>
              <a:rPr lang="en-GB" sz="900" dirty="0" err="1">
                <a:solidFill>
                  <a:schemeClr val="bg1"/>
                </a:solidFill>
              </a:rPr>
              <a:t>Hyee</a:t>
            </a:r>
            <a:r>
              <a:rPr lang="en-GB" sz="900" dirty="0">
                <a:solidFill>
                  <a:schemeClr val="bg1"/>
                </a:solidFill>
              </a:rPr>
              <a:t> (2021), “Artificial intelligence and employment : New cross-country evidence”</a:t>
            </a:r>
            <a:r>
              <a:rPr lang="en-GB" sz="900" i="1" dirty="0">
                <a:solidFill>
                  <a:schemeClr val="bg1"/>
                </a:solidFill>
              </a:rPr>
              <a:t>, OECD Social, Employment and Migration Working Papers</a:t>
            </a:r>
            <a:r>
              <a:rPr lang="en-GB" sz="900" dirty="0">
                <a:solidFill>
                  <a:schemeClr val="bg1"/>
                </a:solidFill>
              </a:rPr>
              <a:t>, No. 265, OECD Publishing, Paris, </a:t>
            </a:r>
            <a:r>
              <a:rPr lang="en-GB" sz="900" u="sng" dirty="0">
                <a:solidFill>
                  <a:schemeClr val="bg1"/>
                </a:solidFill>
              </a:rPr>
              <a:t>https://dx.doi.org/10.1787/c2c1d276-en</a:t>
            </a:r>
            <a:r>
              <a:rPr lang="en-GB" sz="900" dirty="0">
                <a:solidFill>
                  <a:schemeClr val="bg1"/>
                </a:solidFill>
              </a:rPr>
              <a:t>.</a:t>
            </a:r>
            <a:endParaRPr lang="en-GB" sz="900" dirty="0">
              <a:solidFill>
                <a:schemeClr val="bg1"/>
              </a:solidFill>
              <a:latin typeface="+mj-lt"/>
            </a:endParaRPr>
          </a:p>
        </p:txBody>
      </p:sp>
      <p:sp>
        <p:nvSpPr>
          <p:cNvPr id="18" name="Rectangle 17"/>
          <p:cNvSpPr/>
          <p:nvPr/>
        </p:nvSpPr>
        <p:spPr>
          <a:xfrm>
            <a:off x="7087865" y="1227900"/>
            <a:ext cx="4790085" cy="4225259"/>
          </a:xfrm>
          <a:prstGeom prst="rect">
            <a:avLst/>
          </a:prstGeom>
          <a:ln>
            <a:solidFill>
              <a:srgbClr val="000000"/>
            </a:solidFill>
          </a:ln>
        </p:spPr>
        <p:txBody>
          <a:bodyPr wrap="square">
            <a:spAutoFit/>
          </a:bodyPr>
          <a:lstStyle/>
          <a:p>
            <a:pPr defTabSz="457200">
              <a:lnSpc>
                <a:spcPct val="115000"/>
              </a:lnSpc>
              <a:spcAft>
                <a:spcPts val="1000"/>
              </a:spcAft>
              <a:tabLst>
                <a:tab pos="457200" algn="l"/>
              </a:tabLst>
            </a:pPr>
            <a:r>
              <a:rPr lang="en-US" sz="2000" b="1" dirty="0">
                <a:solidFill>
                  <a:srgbClr val="24AD93"/>
                </a:solidFill>
                <a:latin typeface="Arial Narrow" panose="020B0606020202030204" pitchFamily="34" charset="0"/>
              </a:rPr>
              <a:t>Key challenges for policymakers:</a:t>
            </a:r>
            <a:endParaRPr lang="en-GB" sz="2000" b="1" dirty="0">
              <a:solidFill>
                <a:srgbClr val="24AD93"/>
              </a:solidFill>
              <a:latin typeface="Arial Narrow" panose="020B0606020202030204" pitchFamily="34" charset="0"/>
            </a:endParaRPr>
          </a:p>
          <a:p>
            <a:pPr marL="342900" indent="-342900" defTabSz="457200">
              <a:lnSpc>
                <a:spcPct val="115000"/>
              </a:lnSpc>
              <a:spcAft>
                <a:spcPts val="1000"/>
              </a:spcAft>
              <a:buFont typeface="Arial" panose="020B0604020202020204" pitchFamily="34" charset="0"/>
              <a:buChar char="•"/>
              <a:tabLst>
                <a:tab pos="457200" algn="l"/>
              </a:tabLst>
            </a:pPr>
            <a:r>
              <a:rPr lang="en-US" sz="20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Strengthen efforts to help affected workers manage transitions to new jobs, especially the low-skilled, including:</a:t>
            </a:r>
          </a:p>
          <a:p>
            <a:pPr marL="800100" lvl="1" indent="-342900" defTabSz="457200">
              <a:lnSpc>
                <a:spcPct val="115000"/>
              </a:lnSpc>
              <a:spcAft>
                <a:spcPts val="600"/>
              </a:spcAft>
              <a:buFont typeface="Wingdings" panose="05000000000000000000" pitchFamily="2" charset="2"/>
              <a:buChar char="ü"/>
              <a:tabLst>
                <a:tab pos="457200" algn="l"/>
              </a:tabLst>
            </a:pPr>
            <a:r>
              <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Better training opportunities.</a:t>
            </a:r>
          </a:p>
          <a:p>
            <a:pPr marL="800100" lvl="1" indent="-342900" defTabSz="457200">
              <a:lnSpc>
                <a:spcPct val="115000"/>
              </a:lnSpc>
              <a:spcAft>
                <a:spcPts val="600"/>
              </a:spcAft>
              <a:buFont typeface="Wingdings" panose="05000000000000000000" pitchFamily="2" charset="2"/>
              <a:buChar char="ü"/>
              <a:tabLst>
                <a:tab pos="457200" algn="l"/>
              </a:tabLst>
            </a:pPr>
            <a:r>
              <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Greater employment support through the PES.</a:t>
            </a:r>
          </a:p>
          <a:p>
            <a:pPr marL="800100" lvl="1" indent="-342900" defTabSz="457200">
              <a:lnSpc>
                <a:spcPct val="115000"/>
              </a:lnSpc>
              <a:spcAft>
                <a:spcPts val="600"/>
              </a:spcAft>
              <a:buFont typeface="Wingdings" panose="05000000000000000000" pitchFamily="2" charset="2"/>
              <a:buChar char="ü"/>
              <a:tabLst>
                <a:tab pos="457200" algn="l"/>
              </a:tabLst>
            </a:pPr>
            <a:r>
              <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Ensuring that skill investments match </a:t>
            </a:r>
            <a:r>
              <a:rPr lang="en-US" dirty="0" err="1">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labour</a:t>
            </a:r>
            <a:r>
              <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market needs.</a:t>
            </a:r>
          </a:p>
          <a:p>
            <a:pPr marL="800100" lvl="1" indent="-342900" defTabSz="457200">
              <a:lnSpc>
                <a:spcPct val="115000"/>
              </a:lnSpc>
              <a:spcAft>
                <a:spcPts val="600"/>
              </a:spcAft>
              <a:buFont typeface="Wingdings" panose="05000000000000000000" pitchFamily="2" charset="2"/>
              <a:buChar char="ü"/>
              <a:tabLst>
                <a:tab pos="457200" algn="l"/>
              </a:tabLst>
            </a:pPr>
            <a:r>
              <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Adequate income support and health care.</a:t>
            </a:r>
            <a:endParaRPr lang="en-GB"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
          <p:cNvSpPr txBox="1"/>
          <p:nvPr/>
        </p:nvSpPr>
        <p:spPr>
          <a:xfrm>
            <a:off x="562270" y="1249687"/>
            <a:ext cx="6283030" cy="3544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US" sz="1400" dirty="0">
                <a:solidFill>
                  <a:schemeClr val="tx1">
                    <a:lumMod val="50000"/>
                  </a:schemeClr>
                </a:solidFill>
                <a:latin typeface="Arial Narrow" panose="020B0606020202030204" pitchFamily="34" charset="0"/>
              </a:rPr>
              <a:t>Employment growth for each occupation/country combination, by level of computer use</a:t>
            </a:r>
            <a:endParaRPr lang="en-GB" sz="1400" i="1" dirty="0">
              <a:solidFill>
                <a:schemeClr val="tx1">
                  <a:lumMod val="50000"/>
                </a:schemeClr>
              </a:solidFill>
              <a:latin typeface="Arial Narrow" panose="020B0606020202030204" pitchFamily="34" charset="0"/>
            </a:endParaRPr>
          </a:p>
        </p:txBody>
      </p:sp>
    </p:spTree>
    <p:extLst>
      <p:ext uri="{BB962C8B-B14F-4D97-AF65-F5344CB8AC3E}">
        <p14:creationId xmlns:p14="http://schemas.microsoft.com/office/powerpoint/2010/main" val="322897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8" grpId="0" animBg="1"/>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54163" y="1390662"/>
            <a:ext cx="6363800" cy="440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US" sz="1800" b="1" dirty="0">
                <a:solidFill>
                  <a:srgbClr val="24AD93"/>
                </a:solidFill>
                <a:latin typeface="Arial Narrow" panose="020B0606020202030204" pitchFamily="34" charset="0"/>
              </a:rPr>
              <a:t>Online gig work is growing rapidly from a small base</a:t>
            </a:r>
            <a:endParaRPr lang="en-GB" sz="1800" i="1" dirty="0">
              <a:solidFill>
                <a:srgbClr val="24AD93"/>
              </a:solidFill>
              <a:latin typeface="Arial Narrow" panose="020B0606020202030204" pitchFamily="34" charset="0"/>
            </a:endParaRPr>
          </a:p>
        </p:txBody>
      </p:sp>
      <p:sp>
        <p:nvSpPr>
          <p:cNvPr id="38" name="Title 1"/>
          <p:cNvSpPr txBox="1">
            <a:spLocks/>
          </p:cNvSpPr>
          <p:nvPr/>
        </p:nvSpPr>
        <p:spPr>
          <a:xfrm>
            <a:off x="354163" y="255126"/>
            <a:ext cx="11520000" cy="747409"/>
          </a:xfrm>
          <a:prstGeom prst="rect">
            <a:avLst/>
          </a:prstGeom>
        </p:spPr>
        <p:txBody>
          <a:bodyPr vert="horz" lIns="121920" tIns="60960" rIns="121920" bIns="60960" rtlCol="0" anchor="t" anchorCtr="0">
            <a:noAutofit/>
          </a:bodyPr>
          <a:lstStyle>
            <a:lvl1pPr algn="l" defTabSz="914400" rtl="0" eaLnBrk="1" latinLnBrk="0" hangingPunct="1">
              <a:lnSpc>
                <a:spcPts val="3400"/>
              </a:lnSpc>
              <a:spcBef>
                <a:spcPct val="0"/>
              </a:spcBef>
              <a:buNone/>
              <a:defRPr sz="3000" b="1" kern="1200">
                <a:solidFill>
                  <a:srgbClr val="0B0064"/>
                </a:solidFill>
                <a:latin typeface="Arial"/>
                <a:ea typeface="+mj-ea"/>
                <a:cs typeface="+mj-cs"/>
              </a:defRPr>
            </a:lvl1pPr>
          </a:lstStyle>
          <a:p>
            <a:pPr defTabSz="1219170">
              <a:lnSpc>
                <a:spcPct val="100000"/>
              </a:lnSpc>
            </a:pPr>
            <a:r>
              <a:rPr lang="en-GB" sz="3467" dirty="0">
                <a:solidFill>
                  <a:srgbClr val="006665"/>
                </a:solidFill>
                <a:latin typeface="Arial Narrow" panose="020B0606020202030204" pitchFamily="34" charset="0"/>
              </a:rPr>
              <a:t>Non-standard forms of employment have become more common</a:t>
            </a:r>
          </a:p>
        </p:txBody>
      </p:sp>
      <p:sp>
        <p:nvSpPr>
          <p:cNvPr id="11" name="Rectangle 10"/>
          <p:cNvSpPr/>
          <p:nvPr/>
        </p:nvSpPr>
        <p:spPr>
          <a:xfrm>
            <a:off x="354163" y="5217580"/>
            <a:ext cx="5640237" cy="223132"/>
          </a:xfrm>
          <a:prstGeom prst="rect">
            <a:avLst/>
          </a:prstGeom>
        </p:spPr>
        <p:txBody>
          <a:bodyPr wrap="square" lIns="68574" tIns="34287" rIns="68574" bIns="34287">
            <a:spAutoFit/>
          </a:bodyPr>
          <a:lstStyle/>
          <a:p>
            <a:r>
              <a:rPr lang="en-US" sz="1000" i="1" dirty="0">
                <a:solidFill>
                  <a:schemeClr val="bg1"/>
                </a:solidFill>
                <a:latin typeface="+mj-lt"/>
              </a:rPr>
              <a:t>Source</a:t>
            </a:r>
            <a:r>
              <a:rPr lang="en-US" sz="1000" dirty="0">
                <a:solidFill>
                  <a:schemeClr val="bg1"/>
                </a:solidFill>
                <a:latin typeface="+mj-lt"/>
              </a:rPr>
              <a:t>: , Oxford Internet Institute's Online Labour Index, see </a:t>
            </a:r>
            <a:r>
              <a:rPr lang="en-US" sz="1000" dirty="0" err="1">
                <a:solidFill>
                  <a:schemeClr val="bg1"/>
                </a:solidFill>
                <a:latin typeface="+mj-lt"/>
              </a:rPr>
              <a:t>Kässi</a:t>
            </a:r>
            <a:r>
              <a:rPr lang="en-US" sz="1000" dirty="0">
                <a:solidFill>
                  <a:schemeClr val="bg1"/>
                </a:solidFill>
                <a:latin typeface="+mj-lt"/>
              </a:rPr>
              <a:t> and </a:t>
            </a:r>
            <a:r>
              <a:rPr lang="en-US" sz="1000" dirty="0" err="1">
                <a:solidFill>
                  <a:schemeClr val="bg1"/>
                </a:solidFill>
                <a:latin typeface="+mj-lt"/>
              </a:rPr>
              <a:t>Lehdonvirta</a:t>
            </a:r>
            <a:r>
              <a:rPr lang="en-US" sz="1000" dirty="0">
                <a:solidFill>
                  <a:schemeClr val="bg1"/>
                </a:solidFill>
                <a:latin typeface="+mj-lt"/>
              </a:rPr>
              <a:t> (2019).</a:t>
            </a:r>
            <a:endParaRPr lang="en-GB" sz="1000" dirty="0">
              <a:solidFill>
                <a:schemeClr val="bg1"/>
              </a:solidFill>
              <a:latin typeface="+mj-lt"/>
            </a:endParaRPr>
          </a:p>
        </p:txBody>
      </p:sp>
      <p:sp>
        <p:nvSpPr>
          <p:cNvPr id="18" name="Rectangle 17"/>
          <p:cNvSpPr/>
          <p:nvPr/>
        </p:nvSpPr>
        <p:spPr>
          <a:xfrm>
            <a:off x="7084078" y="1399090"/>
            <a:ext cx="4790085" cy="4144724"/>
          </a:xfrm>
          <a:prstGeom prst="rect">
            <a:avLst/>
          </a:prstGeom>
          <a:ln>
            <a:solidFill>
              <a:srgbClr val="000000"/>
            </a:solidFill>
          </a:ln>
        </p:spPr>
        <p:txBody>
          <a:bodyPr wrap="square">
            <a:spAutoFit/>
          </a:bodyPr>
          <a:lstStyle/>
          <a:p>
            <a:pPr defTabSz="457200">
              <a:lnSpc>
                <a:spcPct val="115000"/>
              </a:lnSpc>
              <a:spcAft>
                <a:spcPts val="1000"/>
              </a:spcAft>
              <a:tabLst>
                <a:tab pos="457200" algn="l"/>
              </a:tabLst>
            </a:pPr>
            <a:r>
              <a:rPr lang="en-US" sz="2000" b="1" dirty="0">
                <a:solidFill>
                  <a:srgbClr val="24AD93"/>
                </a:solidFill>
                <a:latin typeface="Arial Narrow" panose="020B0606020202030204" pitchFamily="34" charset="0"/>
              </a:rPr>
              <a:t>Key challenges for policymakers:</a:t>
            </a:r>
          </a:p>
          <a:p>
            <a:pPr marL="342900" indent="-342900" defTabSz="457200">
              <a:lnSpc>
                <a:spcPct val="115000"/>
              </a:lnSpc>
              <a:spcAft>
                <a:spcPts val="1000"/>
              </a:spcAft>
              <a:buFont typeface="Arial" panose="020B0604020202020204" pitchFamily="34" charset="0"/>
              <a:buChar char="•"/>
              <a:tabLst>
                <a:tab pos="457200" algn="l"/>
              </a:tabLst>
            </a:pPr>
            <a:r>
              <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New forms of work can lead to more job  opportunities and flexibility.</a:t>
            </a:r>
          </a:p>
          <a:p>
            <a:pPr marL="342900" indent="-342900" defTabSz="457200">
              <a:lnSpc>
                <a:spcPct val="115000"/>
              </a:lnSpc>
              <a:spcAft>
                <a:spcPts val="1000"/>
              </a:spcAft>
              <a:buFont typeface="Arial" panose="020B0604020202020204" pitchFamily="34" charset="0"/>
              <a:buChar char="•"/>
              <a:tabLst>
                <a:tab pos="457200" algn="l"/>
              </a:tabLst>
            </a:pPr>
            <a:r>
              <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But concerns that these jobs are concentrated among vulnerable groups and lack adequate </a:t>
            </a:r>
            <a:r>
              <a:rPr lang="en-US" dirty="0" err="1">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labour</a:t>
            </a:r>
            <a:r>
              <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 and social protection, including through collective representation</a:t>
            </a:r>
          </a:p>
          <a:p>
            <a:pPr marL="342900" indent="-342900" defTabSz="457200">
              <a:lnSpc>
                <a:spcPct val="115000"/>
              </a:lnSpc>
              <a:spcAft>
                <a:spcPts val="1000"/>
              </a:spcAft>
              <a:buFont typeface="Wingdings" panose="05000000000000000000" pitchFamily="2" charset="2"/>
              <a:buChar char="ü"/>
              <a:tabLst>
                <a:tab pos="457200" algn="l"/>
              </a:tabLst>
            </a:pPr>
            <a:r>
              <a:rPr lang="en-US"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Need for more sustainable solutions to improve job quality, while not squashing innovation</a:t>
            </a:r>
          </a:p>
          <a:p>
            <a:pPr marL="342900" indent="-342900" defTabSz="457200">
              <a:lnSpc>
                <a:spcPct val="115000"/>
              </a:lnSpc>
              <a:spcAft>
                <a:spcPts val="1000"/>
              </a:spcAft>
              <a:buFont typeface="Arial" panose="020B0604020202020204" pitchFamily="34" charset="0"/>
              <a:buChar char="•"/>
              <a:tabLst>
                <a:tab pos="457200" algn="l"/>
              </a:tabLst>
            </a:pPr>
            <a:endParaRPr lang="en-GB"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
          <p:cNvSpPr txBox="1"/>
          <p:nvPr/>
        </p:nvSpPr>
        <p:spPr>
          <a:xfrm>
            <a:off x="562270" y="1707797"/>
            <a:ext cx="6283030" cy="3544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US" sz="1400" dirty="0">
                <a:solidFill>
                  <a:schemeClr val="tx1">
                    <a:lumMod val="50000"/>
                  </a:schemeClr>
                </a:solidFill>
                <a:latin typeface="Arial Narrow" panose="020B0606020202030204" pitchFamily="34" charset="0"/>
              </a:rPr>
              <a:t>Monthly averages of global new vacancies in English for online gig work, May 2016=100</a:t>
            </a:r>
            <a:endParaRPr lang="en-GB" sz="1400" i="1" dirty="0">
              <a:solidFill>
                <a:schemeClr val="tx1">
                  <a:lumMod val="50000"/>
                </a:schemeClr>
              </a:solidFill>
              <a:latin typeface="Arial Narrow" panose="020B0606020202030204" pitchFamily="34" charset="0"/>
            </a:endParaRPr>
          </a:p>
        </p:txBody>
      </p:sp>
      <p:pic>
        <p:nvPicPr>
          <p:cNvPr id="3" name="Picture 2"/>
          <p:cNvPicPr>
            <a:picLocks noChangeAspect="1"/>
          </p:cNvPicPr>
          <p:nvPr/>
        </p:nvPicPr>
        <p:blipFill>
          <a:blip r:embed="rId3"/>
          <a:stretch>
            <a:fillRect/>
          </a:stretch>
        </p:blipFill>
        <p:spPr>
          <a:xfrm>
            <a:off x="295088" y="2137596"/>
            <a:ext cx="6550212" cy="2979361"/>
          </a:xfrm>
          <a:prstGeom prst="rect">
            <a:avLst/>
          </a:prstGeom>
        </p:spPr>
      </p:pic>
    </p:spTree>
    <p:extLst>
      <p:ext uri="{BB962C8B-B14F-4D97-AF65-F5344CB8AC3E}">
        <p14:creationId xmlns:p14="http://schemas.microsoft.com/office/powerpoint/2010/main" val="2713302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8"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6201" y="299678"/>
            <a:ext cx="11673399" cy="1022400"/>
          </a:xfrm>
        </p:spPr>
        <p:txBody>
          <a:bodyPr vert="horz" lIns="91440" tIns="45720" rIns="91440" bIns="45720" rtlCol="0" anchor="ctr" anchorCtr="0">
            <a:noAutofit/>
          </a:bodyPr>
          <a:lstStyle/>
          <a:p>
            <a:pPr algn="ctr"/>
            <a:r>
              <a:rPr lang="en-GB" sz="3467" dirty="0">
                <a:solidFill>
                  <a:srgbClr val="006665"/>
                </a:solidFill>
                <a:latin typeface="Arial Narrow" panose="020B0606020202030204" pitchFamily="34" charset="0"/>
              </a:rPr>
              <a:t>Decarbonisation: challenges &amp; opportunities</a:t>
            </a:r>
          </a:p>
        </p:txBody>
      </p:sp>
      <p:sp>
        <p:nvSpPr>
          <p:cNvPr id="2" name="Slide Number Placeholder 1"/>
          <p:cNvSpPr>
            <a:spLocks noGrp="1"/>
          </p:cNvSpPr>
          <p:nvPr>
            <p:ph type="sldNum" sz="quarter" idx="4294967295"/>
          </p:nvPr>
        </p:nvSpPr>
        <p:spPr/>
        <p:txBody>
          <a:bodyPr/>
          <a:lstStyle/>
          <a:p>
            <a:pPr defTabSz="914377"/>
            <a:fld id="{B6F15528-21DE-4FAA-801E-634DDDAF4B2B}" type="slidenum">
              <a:rPr lang="en-US">
                <a:solidFill>
                  <a:prstClr val="white"/>
                </a:solidFill>
              </a:rPr>
              <a:pPr defTabSz="914377"/>
              <a:t>6</a:t>
            </a:fld>
            <a:endParaRPr lang="en-US">
              <a:solidFill>
                <a:prstClr val="white"/>
              </a:solidFill>
            </a:endParaRPr>
          </a:p>
        </p:txBody>
      </p:sp>
      <p:sp>
        <p:nvSpPr>
          <p:cNvPr id="20" name="Rectangle 19"/>
          <p:cNvSpPr/>
          <p:nvPr/>
        </p:nvSpPr>
        <p:spPr>
          <a:xfrm>
            <a:off x="1189960" y="1417521"/>
            <a:ext cx="7762844" cy="4582793"/>
          </a:xfrm>
          <a:prstGeom prst="rect">
            <a:avLst/>
          </a:prstGeom>
          <a:ln>
            <a:noFill/>
          </a:ln>
        </p:spPr>
        <p:txBody>
          <a:bodyPr wrap="square">
            <a:spAutoFit/>
          </a:bodyPr>
          <a:lstStyle/>
          <a:p>
            <a:pPr marL="342900" indent="-342900" defTabSz="457200">
              <a:lnSpc>
                <a:spcPct val="115000"/>
              </a:lnSpc>
              <a:spcAft>
                <a:spcPts val="1000"/>
              </a:spcAft>
              <a:buFont typeface="Wingdings" panose="05000000000000000000" pitchFamily="2" charset="2"/>
              <a:buChar char="Ø"/>
              <a:tabLst>
                <a:tab pos="457200" algn="l"/>
              </a:tabLst>
            </a:pP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The green transition has become a central policy priority</a:t>
            </a:r>
          </a:p>
          <a:p>
            <a:pPr marL="342900" indent="-342900" defTabSz="457200">
              <a:lnSpc>
                <a:spcPct val="115000"/>
              </a:lnSpc>
              <a:spcAft>
                <a:spcPts val="1000"/>
              </a:spcAft>
              <a:buFont typeface="Wingdings" panose="05000000000000000000" pitchFamily="2" charset="2"/>
              <a:buChar char="Ø"/>
              <a:tabLst>
                <a:tab pos="457200" algn="l"/>
              </a:tabLst>
            </a:pP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In the face of the job reallocation required and higher costs, inclusive or “just” transition policies are needed to maintain public support</a:t>
            </a:r>
          </a:p>
          <a:p>
            <a:pPr marL="342900" indent="-342900" defTabSz="457200">
              <a:lnSpc>
                <a:spcPct val="115000"/>
              </a:lnSpc>
              <a:spcAft>
                <a:spcPts val="1000"/>
              </a:spcAft>
              <a:buFont typeface="Wingdings" panose="05000000000000000000" pitchFamily="2" charset="2"/>
              <a:buChar char="Ø"/>
              <a:tabLst>
                <a:tab pos="457200" algn="l"/>
              </a:tabLst>
            </a:pP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By integrating environmental considerations into recovery plans, governments can meet environmental goals while boosting economic activity and job creation.</a:t>
            </a:r>
          </a:p>
          <a:p>
            <a:pPr marL="800100" lvl="1" indent="-342900" defTabSz="457200">
              <a:lnSpc>
                <a:spcPct val="115000"/>
              </a:lnSpc>
              <a:spcAft>
                <a:spcPts val="1000"/>
              </a:spcAft>
              <a:buFont typeface="Courier New" panose="02070309020205020404" pitchFamily="49" charset="0"/>
              <a:buChar char="o"/>
              <a:tabLst>
                <a:tab pos="457200" algn="l"/>
              </a:tabLst>
            </a:pPr>
            <a:r>
              <a:rPr lang="en-US" sz="20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However, the OECD Green Recovery Database shows that only around 20% of recovery spending has so far been allocated to environmentally positive measures</a:t>
            </a:r>
            <a:r>
              <a:rPr lang="en-US"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rPr>
              <a:t>.</a:t>
            </a:r>
            <a:endParaRPr lang="en-GB" sz="2400" dirty="0">
              <a:solidFill>
                <a:prstClr val="black">
                  <a:lumMod val="75000"/>
                  <a:lumOff val="25000"/>
                </a:prstClr>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9180804" y="1536820"/>
            <a:ext cx="2420796" cy="1462759"/>
          </a:xfrm>
          <a:prstGeom prst="rect">
            <a:avLst/>
          </a:prstGeom>
        </p:spPr>
      </p:pic>
    </p:spTree>
    <p:extLst>
      <p:ext uri="{BB962C8B-B14F-4D97-AF65-F5344CB8AC3E}">
        <p14:creationId xmlns:p14="http://schemas.microsoft.com/office/powerpoint/2010/main" val="3249643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88793"/>
            <a:ext cx="12192000" cy="845160"/>
          </a:xfrm>
        </p:spPr>
        <p:txBody>
          <a:bodyPr vert="horz" lIns="91440" tIns="45720" rIns="91440" bIns="45720" rtlCol="0" anchor="ctr" anchorCtr="0">
            <a:noAutofit/>
          </a:bodyPr>
          <a:lstStyle/>
          <a:p>
            <a:pPr algn="ctr">
              <a:lnSpc>
                <a:spcPct val="100000"/>
              </a:lnSpc>
            </a:pPr>
            <a:r>
              <a:rPr lang="en-US" sz="3467" dirty="0">
                <a:solidFill>
                  <a:srgbClr val="006665"/>
                </a:solidFill>
                <a:latin typeface="Arial Narrow" panose="020B0606020202030204" pitchFamily="34" charset="0"/>
              </a:rPr>
              <a:t>Green transition: A positive but highly uneven impact on employment</a:t>
            </a:r>
            <a:endParaRPr lang="en-GB" sz="3467" dirty="0">
              <a:solidFill>
                <a:srgbClr val="006665"/>
              </a:solidFill>
              <a:latin typeface="Arial Narrow" panose="020B0606020202030204" pitchFamily="34" charset="0"/>
            </a:endParaRPr>
          </a:p>
        </p:txBody>
      </p:sp>
      <p:sp>
        <p:nvSpPr>
          <p:cNvPr id="2" name="Slide Number Placeholder 1"/>
          <p:cNvSpPr>
            <a:spLocks noGrp="1"/>
          </p:cNvSpPr>
          <p:nvPr>
            <p:ph type="sldNum" sz="quarter" idx="4294967295"/>
          </p:nvPr>
        </p:nvSpPr>
        <p:spPr/>
        <p:txBody>
          <a:bodyPr/>
          <a:lstStyle/>
          <a:p>
            <a:pPr defTabSz="914377"/>
            <a:fld id="{B6F15528-21DE-4FAA-801E-634DDDAF4B2B}" type="slidenum">
              <a:rPr lang="en-US">
                <a:solidFill>
                  <a:prstClr val="white"/>
                </a:solidFill>
              </a:rPr>
              <a:pPr defTabSz="914377"/>
              <a:t>7</a:t>
            </a:fld>
            <a:endParaRPr lang="en-US">
              <a:solidFill>
                <a:prstClr val="white"/>
              </a:solidFill>
            </a:endParaRPr>
          </a:p>
        </p:txBody>
      </p:sp>
      <p:grpSp>
        <p:nvGrpSpPr>
          <p:cNvPr id="8" name="Group 7">
            <a:extLst>
              <a:ext uri="{FF2B5EF4-FFF2-40B4-BE49-F238E27FC236}">
                <a16:creationId xmlns:a16="http://schemas.microsoft.com/office/drawing/2014/main" id="{77BB0F6F-02E2-49FF-88FE-B859953BBEC8}"/>
              </a:ext>
            </a:extLst>
          </p:cNvPr>
          <p:cNvGrpSpPr/>
          <p:nvPr/>
        </p:nvGrpSpPr>
        <p:grpSpPr>
          <a:xfrm>
            <a:off x="213886" y="1324294"/>
            <a:ext cx="8207566" cy="4741760"/>
            <a:chOff x="1715251" y="1137030"/>
            <a:chExt cx="8207566" cy="4741760"/>
          </a:xfrm>
        </p:grpSpPr>
        <p:pic>
          <p:nvPicPr>
            <p:cNvPr id="9" name="Picture 8">
              <a:extLst>
                <a:ext uri="{FF2B5EF4-FFF2-40B4-BE49-F238E27FC236}">
                  <a16:creationId xmlns:a16="http://schemas.microsoft.com/office/drawing/2014/main" id="{0AA51A5A-6BC8-4CFF-B448-8F79B99167E1}"/>
                </a:ext>
              </a:extLst>
            </p:cNvPr>
            <p:cNvPicPr>
              <a:picLocks noChangeAspect="1"/>
            </p:cNvPicPr>
            <p:nvPr/>
          </p:nvPicPr>
          <p:blipFill rotWithShape="1">
            <a:blip r:embed="rId3"/>
            <a:srcRect l="7049" t="25542" r="25632" b="11466"/>
            <a:stretch/>
          </p:blipFill>
          <p:spPr>
            <a:xfrm>
              <a:off x="1715251" y="1137030"/>
              <a:ext cx="8207566" cy="4320000"/>
            </a:xfrm>
            <a:prstGeom prst="rect">
              <a:avLst/>
            </a:prstGeom>
          </p:spPr>
        </p:pic>
        <p:sp>
          <p:nvSpPr>
            <p:cNvPr id="10" name="Rectangle 9">
              <a:extLst>
                <a:ext uri="{FF2B5EF4-FFF2-40B4-BE49-F238E27FC236}">
                  <a16:creationId xmlns:a16="http://schemas.microsoft.com/office/drawing/2014/main" id="{1744D266-EFD6-4CC7-B33B-DC20B89D44B4}"/>
                </a:ext>
              </a:extLst>
            </p:cNvPr>
            <p:cNvSpPr/>
            <p:nvPr/>
          </p:nvSpPr>
          <p:spPr>
            <a:xfrm>
              <a:off x="1722596" y="5540236"/>
              <a:ext cx="7535862" cy="338554"/>
            </a:xfrm>
            <a:prstGeom prst="rect">
              <a:avLst/>
            </a:prstGeom>
          </p:spPr>
          <p:txBody>
            <a:bodyPr wrap="square">
              <a:spAutoFit/>
            </a:bodyPr>
            <a:lstStyle/>
            <a:p>
              <a:r>
                <a:rPr lang="en-US" sz="1600">
                  <a:solidFill>
                    <a:schemeClr val="bg1"/>
                  </a:solidFill>
                </a:rPr>
                <a:t>Source: ILO (2018) </a:t>
              </a:r>
              <a:r>
                <a:rPr lang="en-US" sz="1600" i="1">
                  <a:solidFill>
                    <a:srgbClr val="0000FF"/>
                  </a:solidFill>
                </a:rPr>
                <a:t>Greening </a:t>
              </a:r>
              <a:r>
                <a:rPr lang="en-US" sz="1600" i="1">
                  <a:solidFill>
                    <a:schemeClr val="bg1"/>
                  </a:solidFill>
                </a:rPr>
                <a:t>with jobs – World Employment and Social Outlook</a:t>
              </a:r>
              <a:endParaRPr lang="en-GB" sz="1600">
                <a:solidFill>
                  <a:schemeClr val="bg1"/>
                </a:solidFill>
              </a:endParaRPr>
            </a:p>
          </p:txBody>
        </p:sp>
      </p:grpSp>
      <p:sp>
        <p:nvSpPr>
          <p:cNvPr id="11" name="Content Placeholder 2">
            <a:extLst>
              <a:ext uri="{FF2B5EF4-FFF2-40B4-BE49-F238E27FC236}">
                <a16:creationId xmlns:a16="http://schemas.microsoft.com/office/drawing/2014/main" id="{7959BC8E-1241-4CCA-9B29-89428EE130E1}"/>
              </a:ext>
            </a:extLst>
          </p:cNvPr>
          <p:cNvSpPr>
            <a:spLocks noGrp="1"/>
          </p:cNvSpPr>
          <p:nvPr>
            <p:ph idx="1"/>
          </p:nvPr>
        </p:nvSpPr>
        <p:spPr>
          <a:xfrm>
            <a:off x="8752114" y="1324294"/>
            <a:ext cx="3060441" cy="2613224"/>
          </a:xfrm>
          <a:ln>
            <a:solidFill>
              <a:schemeClr val="bg1"/>
            </a:solidFill>
          </a:ln>
        </p:spPr>
        <p:txBody>
          <a:bodyPr>
            <a:normAutofit/>
          </a:bodyPr>
          <a:lstStyle/>
          <a:p>
            <a:pPr marL="60325" lvl="2" indent="0">
              <a:buNone/>
            </a:pPr>
            <a:r>
              <a:rPr lang="en-GB" sz="2000" b="1" dirty="0">
                <a:solidFill>
                  <a:srgbClr val="24AD93"/>
                </a:solidFill>
                <a:latin typeface="Arial Narrow" panose="020B0606020202030204" pitchFamily="34" charset="0"/>
              </a:rPr>
              <a:t>Important reallocation:</a:t>
            </a:r>
          </a:p>
          <a:p>
            <a:pPr marL="285750" lvl="4" indent="-285750">
              <a:buFont typeface="Arial" panose="020B0604020202020204" pitchFamily="34" charset="0"/>
              <a:buChar char="•"/>
            </a:pPr>
            <a:r>
              <a:rPr lang="en-GB" sz="1800" b="0" dirty="0">
                <a:solidFill>
                  <a:schemeClr val="bg1"/>
                </a:solidFill>
              </a:rPr>
              <a:t>Away from fossil fuels towards renewables</a:t>
            </a:r>
          </a:p>
          <a:p>
            <a:pPr marL="285750" lvl="4" indent="-285750">
              <a:buFont typeface="Arial" panose="020B0604020202020204" pitchFamily="34" charset="0"/>
              <a:buChar char="•"/>
            </a:pPr>
            <a:r>
              <a:rPr lang="en-GB" sz="1800" b="0" dirty="0">
                <a:solidFill>
                  <a:schemeClr val="bg1"/>
                </a:solidFill>
              </a:rPr>
              <a:t>Within the mining and manufacturing sector towards inputs for electrical machinery and electric vehicles</a:t>
            </a:r>
          </a:p>
        </p:txBody>
      </p:sp>
      <p:sp>
        <p:nvSpPr>
          <p:cNvPr id="12" name="TextBox 11">
            <a:extLst>
              <a:ext uri="{FF2B5EF4-FFF2-40B4-BE49-F238E27FC236}">
                <a16:creationId xmlns:a16="http://schemas.microsoft.com/office/drawing/2014/main" id="{5DD7FBAD-003B-4801-B7AD-0712B07A056F}"/>
              </a:ext>
            </a:extLst>
          </p:cNvPr>
          <p:cNvSpPr txBox="1"/>
          <p:nvPr/>
        </p:nvSpPr>
        <p:spPr>
          <a:xfrm>
            <a:off x="221230" y="791946"/>
            <a:ext cx="8200222" cy="400110"/>
          </a:xfrm>
          <a:prstGeom prst="rect">
            <a:avLst/>
          </a:prstGeom>
          <a:noFill/>
        </p:spPr>
        <p:txBody>
          <a:bodyPr wrap="square">
            <a:spAutoFit/>
          </a:bodyPr>
          <a:lstStyle/>
          <a:p>
            <a:r>
              <a:rPr lang="en-US" sz="2000" b="1" dirty="0">
                <a:solidFill>
                  <a:srgbClr val="24AD93"/>
                </a:solidFill>
                <a:latin typeface="Arial Narrow" panose="020B0606020202030204" pitchFamily="34" charset="0"/>
              </a:rPr>
              <a:t>18 million net job gain with implementation of Paris Agreement in energy sector</a:t>
            </a:r>
          </a:p>
        </p:txBody>
      </p:sp>
    </p:spTree>
    <p:extLst>
      <p:ext uri="{BB962C8B-B14F-4D97-AF65-F5344CB8AC3E}">
        <p14:creationId xmlns:p14="http://schemas.microsoft.com/office/powerpoint/2010/main" val="9777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Block Arc 21"/>
          <p:cNvSpPr/>
          <p:nvPr/>
        </p:nvSpPr>
        <p:spPr>
          <a:xfrm>
            <a:off x="-4287553" y="-156344"/>
            <a:ext cx="6564207" cy="7227276"/>
          </a:xfrm>
          <a:prstGeom prst="blockArc">
            <a:avLst>
              <a:gd name="adj1" fmla="val 18900000"/>
              <a:gd name="adj2" fmla="val 2700000"/>
              <a:gd name="adj3" fmla="val 326"/>
            </a:avLst>
          </a:prstGeom>
        </p:spPr>
        <p:style>
          <a:lnRef idx="2">
            <a:schemeClr val="accent5">
              <a:hueOff val="0"/>
              <a:satOff val="0"/>
              <a:lumOff val="0"/>
              <a:alphaOff val="0"/>
            </a:schemeClr>
          </a:lnRef>
          <a:fillRef idx="0">
            <a:schemeClr val="accent4">
              <a:tint val="90000"/>
              <a:hueOff val="0"/>
              <a:satOff val="0"/>
              <a:lumOff val="0"/>
              <a:alphaOff val="0"/>
            </a:schemeClr>
          </a:fillRef>
          <a:effectRef idx="0">
            <a:schemeClr val="accent4">
              <a:tint val="90000"/>
              <a:hueOff val="0"/>
              <a:satOff val="0"/>
              <a:lumOff val="0"/>
              <a:alphaOff val="0"/>
            </a:schemeClr>
          </a:effectRef>
          <a:fontRef idx="minor">
            <a:schemeClr val="tx1">
              <a:hueOff val="0"/>
              <a:satOff val="0"/>
              <a:lumOff val="0"/>
              <a:alphaOff val="0"/>
            </a:schemeClr>
          </a:fontRef>
        </p:style>
      </p:sp>
      <p:sp>
        <p:nvSpPr>
          <p:cNvPr id="15" name="Title 2"/>
          <p:cNvSpPr>
            <a:spLocks noGrp="1"/>
          </p:cNvSpPr>
          <p:nvPr>
            <p:ph type="title"/>
          </p:nvPr>
        </p:nvSpPr>
        <p:spPr>
          <a:xfrm>
            <a:off x="1005283" y="29786"/>
            <a:ext cx="10445579" cy="1022400"/>
          </a:xfrm>
        </p:spPr>
        <p:txBody>
          <a:bodyPr vert="horz" lIns="91440" tIns="45720" rIns="91440" bIns="45720" rtlCol="0" anchor="ctr" anchorCtr="0">
            <a:noAutofit/>
          </a:bodyPr>
          <a:lstStyle/>
          <a:p>
            <a:pPr algn="ctr"/>
            <a:r>
              <a:rPr lang="en-US" sz="3467" dirty="0">
                <a:solidFill>
                  <a:srgbClr val="006665"/>
                </a:solidFill>
                <a:latin typeface="Arial Narrow" panose="020B0606020202030204" pitchFamily="34" charset="0"/>
              </a:rPr>
              <a:t>Action required on a broad front </a:t>
            </a:r>
            <a:endParaRPr lang="en-GB" sz="3467" dirty="0">
              <a:solidFill>
                <a:srgbClr val="006665"/>
              </a:solidFill>
              <a:latin typeface="Arial Narrow" panose="020B0606020202030204" pitchFamily="34" charset="0"/>
            </a:endParaRPr>
          </a:p>
        </p:txBody>
      </p:sp>
      <p:sp>
        <p:nvSpPr>
          <p:cNvPr id="23" name="Freeform 22"/>
          <p:cNvSpPr/>
          <p:nvPr/>
        </p:nvSpPr>
        <p:spPr>
          <a:xfrm>
            <a:off x="1909537" y="1116721"/>
            <a:ext cx="9031943" cy="848072"/>
          </a:xfrm>
          <a:custGeom>
            <a:avLst/>
            <a:gdLst>
              <a:gd name="connsiteX0" fmla="*/ 0 w 7467833"/>
              <a:gd name="connsiteY0" fmla="*/ 0 h 616147"/>
              <a:gd name="connsiteX1" fmla="*/ 7467833 w 7467833"/>
              <a:gd name="connsiteY1" fmla="*/ 0 h 616147"/>
              <a:gd name="connsiteX2" fmla="*/ 7467833 w 7467833"/>
              <a:gd name="connsiteY2" fmla="*/ 616147 h 616147"/>
              <a:gd name="connsiteX3" fmla="*/ 0 w 7467833"/>
              <a:gd name="connsiteY3" fmla="*/ 616147 h 616147"/>
              <a:gd name="connsiteX4" fmla="*/ 0 w 7467833"/>
              <a:gd name="connsiteY4" fmla="*/ 0 h 61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833" h="616147">
                <a:moveTo>
                  <a:pt x="0" y="0"/>
                </a:moveTo>
                <a:lnTo>
                  <a:pt x="7467833" y="0"/>
                </a:lnTo>
                <a:lnTo>
                  <a:pt x="7467833" y="616147"/>
                </a:lnTo>
                <a:lnTo>
                  <a:pt x="0" y="616147"/>
                </a:lnTo>
                <a:lnTo>
                  <a:pt x="0" y="0"/>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89067" tIns="45720" rIns="45720" bIns="45720" numCol="1" spcCol="1270" anchor="ctr" anchorCtr="0">
            <a:noAutofit/>
          </a:bodyPr>
          <a:lstStyle/>
          <a:p>
            <a:pPr defTabSz="800080">
              <a:lnSpc>
                <a:spcPct val="90000"/>
              </a:lnSpc>
              <a:spcBef>
                <a:spcPct val="0"/>
              </a:spcBef>
              <a:spcAft>
                <a:spcPct val="35000"/>
              </a:spcAft>
            </a:pPr>
            <a:r>
              <a:rPr lang="en-US" sz="2400" dirty="0">
                <a:solidFill>
                  <a:prstClr val="white"/>
                </a:solidFill>
              </a:rPr>
              <a:t>Strengthening scale and responsiveness of adult learning.</a:t>
            </a:r>
            <a:endParaRPr lang="en-US" sz="2400" dirty="0">
              <a:solidFill>
                <a:prstClr val="white"/>
              </a:solidFill>
              <a:latin typeface="Arial"/>
            </a:endParaRPr>
          </a:p>
        </p:txBody>
      </p:sp>
      <p:sp>
        <p:nvSpPr>
          <p:cNvPr id="25" name="Freeform 24"/>
          <p:cNvSpPr/>
          <p:nvPr/>
        </p:nvSpPr>
        <p:spPr>
          <a:xfrm>
            <a:off x="2170425" y="2073884"/>
            <a:ext cx="8771055" cy="848072"/>
          </a:xfrm>
          <a:custGeom>
            <a:avLst/>
            <a:gdLst>
              <a:gd name="connsiteX0" fmla="*/ 0 w 7026320"/>
              <a:gd name="connsiteY0" fmla="*/ 0 h 616147"/>
              <a:gd name="connsiteX1" fmla="*/ 7026320 w 7026320"/>
              <a:gd name="connsiteY1" fmla="*/ 0 h 616147"/>
              <a:gd name="connsiteX2" fmla="*/ 7026320 w 7026320"/>
              <a:gd name="connsiteY2" fmla="*/ 616147 h 616147"/>
              <a:gd name="connsiteX3" fmla="*/ 0 w 7026320"/>
              <a:gd name="connsiteY3" fmla="*/ 616147 h 616147"/>
              <a:gd name="connsiteX4" fmla="*/ 0 w 7026320"/>
              <a:gd name="connsiteY4" fmla="*/ 0 h 61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6320" h="616147">
                <a:moveTo>
                  <a:pt x="0" y="0"/>
                </a:moveTo>
                <a:lnTo>
                  <a:pt x="7026320" y="0"/>
                </a:lnTo>
                <a:lnTo>
                  <a:pt x="7026320" y="616147"/>
                </a:lnTo>
                <a:lnTo>
                  <a:pt x="0" y="616147"/>
                </a:lnTo>
                <a:lnTo>
                  <a:pt x="0" y="0"/>
                </a:lnTo>
                <a:close/>
              </a:path>
            </a:pathLst>
          </a:custGeom>
        </p:spPr>
        <p:style>
          <a:lnRef idx="2">
            <a:schemeClr val="lt1">
              <a:hueOff val="0"/>
              <a:satOff val="0"/>
              <a:lumOff val="0"/>
              <a:alphaOff val="0"/>
            </a:schemeClr>
          </a:lnRef>
          <a:fillRef idx="1">
            <a:schemeClr val="accent4">
              <a:hueOff val="-1116192"/>
              <a:satOff val="6725"/>
              <a:lumOff val="539"/>
              <a:alphaOff val="0"/>
            </a:schemeClr>
          </a:fillRef>
          <a:effectRef idx="0">
            <a:schemeClr val="accent4">
              <a:hueOff val="-1116192"/>
              <a:satOff val="6725"/>
              <a:lumOff val="539"/>
              <a:alphaOff val="0"/>
            </a:schemeClr>
          </a:effectRef>
          <a:fontRef idx="minor">
            <a:schemeClr val="lt1"/>
          </a:fontRef>
        </p:style>
        <p:txBody>
          <a:bodyPr spcFirstLastPara="0" vert="horz" wrap="square" lIns="489067" tIns="45720" rIns="45720" bIns="45720" numCol="1" spcCol="1270" anchor="ctr" anchorCtr="0">
            <a:noAutofit/>
          </a:bodyPr>
          <a:lstStyle/>
          <a:p>
            <a:pPr defTabSz="800080">
              <a:lnSpc>
                <a:spcPct val="90000"/>
              </a:lnSpc>
              <a:spcBef>
                <a:spcPct val="0"/>
              </a:spcBef>
              <a:spcAft>
                <a:spcPct val="35000"/>
              </a:spcAft>
            </a:pPr>
            <a:r>
              <a:rPr lang="en-US" sz="2400" dirty="0">
                <a:solidFill>
                  <a:prstClr val="white"/>
                </a:solidFill>
              </a:rPr>
              <a:t>Connecting people to good jobs. </a:t>
            </a:r>
            <a:endParaRPr lang="en-US" sz="2400" dirty="0">
              <a:solidFill>
                <a:prstClr val="white"/>
              </a:solidFill>
              <a:latin typeface="Arial"/>
            </a:endParaRPr>
          </a:p>
        </p:txBody>
      </p:sp>
      <p:sp>
        <p:nvSpPr>
          <p:cNvPr id="27" name="Freeform 26"/>
          <p:cNvSpPr/>
          <p:nvPr/>
        </p:nvSpPr>
        <p:spPr>
          <a:xfrm>
            <a:off x="2339593" y="3051027"/>
            <a:ext cx="8601887" cy="848072"/>
          </a:xfrm>
          <a:custGeom>
            <a:avLst/>
            <a:gdLst>
              <a:gd name="connsiteX0" fmla="*/ 0 w 6890811"/>
              <a:gd name="connsiteY0" fmla="*/ 0 h 616147"/>
              <a:gd name="connsiteX1" fmla="*/ 6890811 w 6890811"/>
              <a:gd name="connsiteY1" fmla="*/ 0 h 616147"/>
              <a:gd name="connsiteX2" fmla="*/ 6890811 w 6890811"/>
              <a:gd name="connsiteY2" fmla="*/ 616147 h 616147"/>
              <a:gd name="connsiteX3" fmla="*/ 0 w 6890811"/>
              <a:gd name="connsiteY3" fmla="*/ 616147 h 616147"/>
              <a:gd name="connsiteX4" fmla="*/ 0 w 6890811"/>
              <a:gd name="connsiteY4" fmla="*/ 0 h 61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0811" h="616147">
                <a:moveTo>
                  <a:pt x="0" y="0"/>
                </a:moveTo>
                <a:lnTo>
                  <a:pt x="6890811" y="0"/>
                </a:lnTo>
                <a:lnTo>
                  <a:pt x="6890811" y="616147"/>
                </a:lnTo>
                <a:lnTo>
                  <a:pt x="0" y="616147"/>
                </a:lnTo>
                <a:lnTo>
                  <a:pt x="0" y="0"/>
                </a:lnTo>
                <a:close/>
              </a:path>
            </a:pathLst>
          </a:custGeom>
        </p:spPr>
        <p:style>
          <a:lnRef idx="2">
            <a:schemeClr val="lt1">
              <a:hueOff val="0"/>
              <a:satOff val="0"/>
              <a:lumOff val="0"/>
              <a:alphaOff val="0"/>
            </a:schemeClr>
          </a:lnRef>
          <a:fillRef idx="1">
            <a:schemeClr val="accent4">
              <a:hueOff val="-2232385"/>
              <a:satOff val="13449"/>
              <a:lumOff val="1078"/>
              <a:alphaOff val="0"/>
            </a:schemeClr>
          </a:fillRef>
          <a:effectRef idx="0">
            <a:schemeClr val="accent4">
              <a:hueOff val="-2232385"/>
              <a:satOff val="13449"/>
              <a:lumOff val="1078"/>
              <a:alphaOff val="0"/>
            </a:schemeClr>
          </a:effectRef>
          <a:fontRef idx="minor">
            <a:schemeClr val="lt1"/>
          </a:fontRef>
        </p:style>
        <p:txBody>
          <a:bodyPr spcFirstLastPara="0" vert="horz" wrap="square" lIns="489067" tIns="45720" rIns="45720" bIns="45720" numCol="1" spcCol="1270" anchor="ctr" anchorCtr="0">
            <a:noAutofit/>
          </a:bodyPr>
          <a:lstStyle/>
          <a:p>
            <a:pPr defTabSz="800080">
              <a:lnSpc>
                <a:spcPct val="90000"/>
              </a:lnSpc>
              <a:spcBef>
                <a:spcPct val="0"/>
              </a:spcBef>
              <a:spcAft>
                <a:spcPct val="35000"/>
              </a:spcAft>
            </a:pPr>
            <a:r>
              <a:rPr lang="en-US" sz="2400" dirty="0">
                <a:solidFill>
                  <a:prstClr val="white"/>
                </a:solidFill>
              </a:rPr>
              <a:t>Maintaining strong public support and adequate financing.</a:t>
            </a:r>
            <a:endParaRPr lang="en-US" sz="2400" dirty="0">
              <a:solidFill>
                <a:prstClr val="white"/>
              </a:solidFill>
              <a:latin typeface="Arial"/>
            </a:endParaRPr>
          </a:p>
        </p:txBody>
      </p:sp>
      <p:sp>
        <p:nvSpPr>
          <p:cNvPr id="28" name="Oval 27"/>
          <p:cNvSpPr/>
          <p:nvPr/>
        </p:nvSpPr>
        <p:spPr>
          <a:xfrm>
            <a:off x="1573981" y="2045790"/>
            <a:ext cx="892239" cy="865595"/>
          </a:xfrm>
          <a:prstGeom prst="ellipse">
            <a:avLst/>
          </a:prstGeom>
          <a:blipFill rotWithShape="0">
            <a:blip r:embed="rId3"/>
            <a:stretch>
              <a:fillRect/>
            </a:stretch>
          </a:blipFill>
        </p:spPr>
        <p:style>
          <a:lnRef idx="2">
            <a:schemeClr val="accent4">
              <a:hueOff val="-2232385"/>
              <a:satOff val="13449"/>
              <a:lumOff val="1078"/>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9" name="Freeform 28"/>
          <p:cNvSpPr/>
          <p:nvPr/>
        </p:nvSpPr>
        <p:spPr>
          <a:xfrm>
            <a:off x="2170425" y="3997586"/>
            <a:ext cx="8771054" cy="848072"/>
          </a:xfrm>
          <a:custGeom>
            <a:avLst/>
            <a:gdLst>
              <a:gd name="connsiteX0" fmla="*/ 0 w 7026320"/>
              <a:gd name="connsiteY0" fmla="*/ 0 h 616147"/>
              <a:gd name="connsiteX1" fmla="*/ 7026320 w 7026320"/>
              <a:gd name="connsiteY1" fmla="*/ 0 h 616147"/>
              <a:gd name="connsiteX2" fmla="*/ 7026320 w 7026320"/>
              <a:gd name="connsiteY2" fmla="*/ 616147 h 616147"/>
              <a:gd name="connsiteX3" fmla="*/ 0 w 7026320"/>
              <a:gd name="connsiteY3" fmla="*/ 616147 h 616147"/>
              <a:gd name="connsiteX4" fmla="*/ 0 w 7026320"/>
              <a:gd name="connsiteY4" fmla="*/ 0 h 61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26320" h="616147">
                <a:moveTo>
                  <a:pt x="0" y="0"/>
                </a:moveTo>
                <a:lnTo>
                  <a:pt x="7026320" y="0"/>
                </a:lnTo>
                <a:lnTo>
                  <a:pt x="7026320" y="616147"/>
                </a:lnTo>
                <a:lnTo>
                  <a:pt x="0" y="616147"/>
                </a:lnTo>
                <a:lnTo>
                  <a:pt x="0" y="0"/>
                </a:lnTo>
                <a:close/>
              </a:path>
            </a:pathLst>
          </a:custGeom>
        </p:spPr>
        <p:style>
          <a:lnRef idx="2">
            <a:schemeClr val="lt1">
              <a:hueOff val="0"/>
              <a:satOff val="0"/>
              <a:lumOff val="0"/>
              <a:alphaOff val="0"/>
            </a:schemeClr>
          </a:lnRef>
          <a:fillRef idx="1">
            <a:schemeClr val="accent4">
              <a:hueOff val="-3348577"/>
              <a:satOff val="20174"/>
              <a:lumOff val="1617"/>
              <a:alphaOff val="0"/>
            </a:schemeClr>
          </a:fillRef>
          <a:effectRef idx="0">
            <a:schemeClr val="accent4">
              <a:hueOff val="-3348577"/>
              <a:satOff val="20174"/>
              <a:lumOff val="1617"/>
              <a:alphaOff val="0"/>
            </a:schemeClr>
          </a:effectRef>
          <a:fontRef idx="minor">
            <a:schemeClr val="lt1"/>
          </a:fontRef>
        </p:style>
        <p:txBody>
          <a:bodyPr spcFirstLastPara="0" vert="horz" wrap="square" lIns="489067" tIns="45720" rIns="45720" bIns="45720" numCol="1" spcCol="1270" anchor="ctr" anchorCtr="0">
            <a:noAutofit/>
          </a:bodyPr>
          <a:lstStyle/>
          <a:p>
            <a:pPr defTabSz="800080">
              <a:lnSpc>
                <a:spcPct val="90000"/>
              </a:lnSpc>
              <a:spcBef>
                <a:spcPct val="0"/>
              </a:spcBef>
              <a:spcAft>
                <a:spcPct val="35000"/>
              </a:spcAft>
            </a:pPr>
            <a:r>
              <a:rPr lang="en-US" sz="2400" dirty="0">
                <a:solidFill>
                  <a:prstClr val="white"/>
                </a:solidFill>
              </a:rPr>
              <a:t>Strengthening measurement frameworks and evaluation. </a:t>
            </a:r>
            <a:endParaRPr lang="en-US" sz="2400" dirty="0">
              <a:solidFill>
                <a:prstClr val="white"/>
              </a:solidFill>
              <a:latin typeface="Arial"/>
            </a:endParaRPr>
          </a:p>
        </p:txBody>
      </p:sp>
      <p:sp>
        <p:nvSpPr>
          <p:cNvPr id="30" name="Oval 29"/>
          <p:cNvSpPr/>
          <p:nvPr/>
        </p:nvSpPr>
        <p:spPr>
          <a:xfrm>
            <a:off x="1452073" y="1121624"/>
            <a:ext cx="824581" cy="842612"/>
          </a:xfrm>
          <a:prstGeom prst="ellipse">
            <a:avLst/>
          </a:prstGeom>
          <a:blipFill rotWithShape="0">
            <a:blip r:embed="rId4"/>
            <a:stretch>
              <a:fillRect/>
            </a:stretch>
          </a:blipFill>
        </p:spPr>
        <p:style>
          <a:lnRef idx="2">
            <a:schemeClr val="accent4">
              <a:hueOff val="-3348577"/>
              <a:satOff val="20174"/>
              <a:lumOff val="1617"/>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31" name="Freeform 30"/>
          <p:cNvSpPr/>
          <p:nvPr/>
        </p:nvSpPr>
        <p:spPr>
          <a:xfrm>
            <a:off x="1909537" y="4971642"/>
            <a:ext cx="9031943" cy="848072"/>
          </a:xfrm>
          <a:custGeom>
            <a:avLst/>
            <a:gdLst>
              <a:gd name="connsiteX0" fmla="*/ 0 w 7467833"/>
              <a:gd name="connsiteY0" fmla="*/ 0 h 616147"/>
              <a:gd name="connsiteX1" fmla="*/ 7467833 w 7467833"/>
              <a:gd name="connsiteY1" fmla="*/ 0 h 616147"/>
              <a:gd name="connsiteX2" fmla="*/ 7467833 w 7467833"/>
              <a:gd name="connsiteY2" fmla="*/ 616147 h 616147"/>
              <a:gd name="connsiteX3" fmla="*/ 0 w 7467833"/>
              <a:gd name="connsiteY3" fmla="*/ 616147 h 616147"/>
              <a:gd name="connsiteX4" fmla="*/ 0 w 7467833"/>
              <a:gd name="connsiteY4" fmla="*/ 0 h 616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7833" h="616147">
                <a:moveTo>
                  <a:pt x="0" y="0"/>
                </a:moveTo>
                <a:lnTo>
                  <a:pt x="7467833" y="0"/>
                </a:lnTo>
                <a:lnTo>
                  <a:pt x="7467833" y="616147"/>
                </a:lnTo>
                <a:lnTo>
                  <a:pt x="0" y="616147"/>
                </a:lnTo>
                <a:lnTo>
                  <a:pt x="0" y="0"/>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489067" tIns="45720" rIns="45720" bIns="45720" numCol="1" spcCol="1270" anchor="ctr" anchorCtr="0">
            <a:noAutofit/>
          </a:bodyPr>
          <a:lstStyle/>
          <a:p>
            <a:pPr defTabSz="800080">
              <a:lnSpc>
                <a:spcPct val="90000"/>
              </a:lnSpc>
              <a:spcBef>
                <a:spcPct val="0"/>
              </a:spcBef>
              <a:spcAft>
                <a:spcPct val="35000"/>
              </a:spcAft>
            </a:pPr>
            <a:r>
              <a:rPr lang="en-US" sz="2400" dirty="0">
                <a:solidFill>
                  <a:prstClr val="white"/>
                </a:solidFill>
              </a:rPr>
              <a:t>Ensuring social dialogue with social partners.</a:t>
            </a:r>
            <a:endParaRPr lang="en-US" sz="2400" dirty="0">
              <a:solidFill>
                <a:prstClr val="white"/>
              </a:solidFill>
              <a:latin typeface="Arial"/>
            </a:endParaRPr>
          </a:p>
        </p:txBody>
      </p:sp>
      <p:sp>
        <p:nvSpPr>
          <p:cNvPr id="32" name="Oval 31"/>
          <p:cNvSpPr/>
          <p:nvPr/>
        </p:nvSpPr>
        <p:spPr>
          <a:xfrm>
            <a:off x="1618862" y="4006484"/>
            <a:ext cx="844062" cy="848072"/>
          </a:xfrm>
          <a:prstGeom prst="ellipse">
            <a:avLst/>
          </a:prstGeom>
          <a:blipFill rotWithShape="0">
            <a:blip r:embed="rId5"/>
            <a:stretch>
              <a:fillRect/>
            </a:stretch>
          </a:blipFill>
        </p:spPr>
        <p:style>
          <a:lnRef idx="2">
            <a:schemeClr val="accent4">
              <a:hueOff val="-4464770"/>
              <a:satOff val="26899"/>
              <a:lumOff val="2156"/>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4" name="Oval 23"/>
          <p:cNvSpPr/>
          <p:nvPr/>
        </p:nvSpPr>
        <p:spPr>
          <a:xfrm>
            <a:off x="1792642" y="3028360"/>
            <a:ext cx="828373" cy="879637"/>
          </a:xfrm>
          <a:prstGeom prst="ellipse">
            <a:avLst/>
          </a:prstGeom>
          <a:blipFill rotWithShape="0">
            <a:blip r:embed="rId6"/>
            <a:stretch>
              <a:fillRect/>
            </a:stretch>
          </a:blipFill>
        </p:spPr>
        <p:style>
          <a:lnRef idx="2">
            <a:schemeClr val="accent4">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 name="Oval 1"/>
          <p:cNvSpPr/>
          <p:nvPr/>
        </p:nvSpPr>
        <p:spPr>
          <a:xfrm flipV="1">
            <a:off x="1425489" y="4982386"/>
            <a:ext cx="799012" cy="826583"/>
          </a:xfrm>
          <a:prstGeom prst="ellipse">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21034" y="4944145"/>
            <a:ext cx="817008" cy="817008"/>
          </a:xfrm>
          <a:prstGeom prst="rect">
            <a:avLst/>
          </a:prstGeom>
        </p:spPr>
      </p:pic>
    </p:spTree>
    <p:extLst>
      <p:ext uri="{BB962C8B-B14F-4D97-AF65-F5344CB8AC3E}">
        <p14:creationId xmlns:p14="http://schemas.microsoft.com/office/powerpoint/2010/main" val="101564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27" grpId="0" animBg="1"/>
      <p:bldP spid="29" grpId="0" animBg="1"/>
      <p:bldP spid="31"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431237" y="958873"/>
            <a:ext cx="6363800" cy="440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US" sz="1800" b="1" dirty="0">
                <a:solidFill>
                  <a:srgbClr val="24AD93"/>
                </a:solidFill>
                <a:latin typeface="Arial Narrow" panose="020B0606020202030204" pitchFamily="34" charset="0"/>
              </a:rPr>
              <a:t>G7 countries are ageing rapidly</a:t>
            </a:r>
            <a:endParaRPr lang="en-GB" sz="1800" i="1" dirty="0">
              <a:solidFill>
                <a:srgbClr val="24AD93"/>
              </a:solidFill>
              <a:latin typeface="Arial Narrow" panose="020B0606020202030204" pitchFamily="34" charset="0"/>
            </a:endParaRPr>
          </a:p>
        </p:txBody>
      </p:sp>
      <p:sp>
        <p:nvSpPr>
          <p:cNvPr id="38" name="Title 1"/>
          <p:cNvSpPr txBox="1">
            <a:spLocks/>
          </p:cNvSpPr>
          <p:nvPr/>
        </p:nvSpPr>
        <p:spPr>
          <a:xfrm>
            <a:off x="532300" y="18319"/>
            <a:ext cx="11520000" cy="1086656"/>
          </a:xfrm>
          <a:prstGeom prst="rect">
            <a:avLst/>
          </a:prstGeom>
        </p:spPr>
        <p:txBody>
          <a:bodyPr vert="horz" lIns="121920" tIns="60960" rIns="121920" bIns="60960" rtlCol="0" anchor="t" anchorCtr="0">
            <a:noAutofit/>
          </a:bodyPr>
          <a:lstStyle>
            <a:lvl1pPr algn="l" defTabSz="914400" rtl="0" eaLnBrk="1" latinLnBrk="0" hangingPunct="1">
              <a:lnSpc>
                <a:spcPts val="3400"/>
              </a:lnSpc>
              <a:spcBef>
                <a:spcPct val="0"/>
              </a:spcBef>
              <a:buNone/>
              <a:defRPr sz="3000" b="1" kern="1200">
                <a:solidFill>
                  <a:srgbClr val="0B0064"/>
                </a:solidFill>
                <a:latin typeface="Arial"/>
                <a:ea typeface="+mj-ea"/>
                <a:cs typeface="+mj-cs"/>
              </a:defRPr>
            </a:lvl1pPr>
          </a:lstStyle>
          <a:p>
            <a:pPr defTabSz="1219170">
              <a:lnSpc>
                <a:spcPct val="100000"/>
              </a:lnSpc>
            </a:pPr>
            <a:r>
              <a:rPr lang="en-GB" sz="3467" dirty="0">
                <a:solidFill>
                  <a:srgbClr val="006665"/>
                </a:solidFill>
                <a:latin typeface="Arial Narrow" panose="020B0606020202030204" pitchFamily="34" charset="0"/>
              </a:rPr>
              <a:t>Demographic change calls for a more inclusive labour market</a:t>
            </a:r>
          </a:p>
        </p:txBody>
      </p:sp>
      <p:sp>
        <p:nvSpPr>
          <p:cNvPr id="17" name="TextBox 1"/>
          <p:cNvSpPr txBox="1"/>
          <p:nvPr/>
        </p:nvSpPr>
        <p:spPr>
          <a:xfrm>
            <a:off x="1477300" y="1308321"/>
            <a:ext cx="4406900" cy="35448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US" sz="1400" dirty="0">
                <a:solidFill>
                  <a:schemeClr val="tx1">
                    <a:lumMod val="50000"/>
                  </a:schemeClr>
                </a:solidFill>
                <a:latin typeface="Arial Narrow" panose="020B0606020202030204" pitchFamily="34" charset="0"/>
              </a:rPr>
              <a:t>Projected change in the old-age dependency ratio, 2020-2050</a:t>
            </a:r>
            <a:endParaRPr lang="en-GB" sz="1400" i="1" dirty="0">
              <a:solidFill>
                <a:schemeClr val="tx1">
                  <a:lumMod val="50000"/>
                </a:schemeClr>
              </a:solidFill>
              <a:latin typeface="Arial Narrow" panose="020B0606020202030204" pitchFamily="34" charset="0"/>
            </a:endParaRPr>
          </a:p>
        </p:txBody>
      </p:sp>
      <p:pic>
        <p:nvPicPr>
          <p:cNvPr id="10" name="Picture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834" y="1602839"/>
            <a:ext cx="6694336" cy="3785821"/>
          </a:xfrm>
          <a:prstGeom prst="rect">
            <a:avLst/>
          </a:prstGeom>
          <a:noFill/>
          <a:ln>
            <a:noFill/>
          </a:ln>
        </p:spPr>
      </p:pic>
      <p:sp>
        <p:nvSpPr>
          <p:cNvPr id="11" name="TextBox 10"/>
          <p:cNvSpPr txBox="1"/>
          <p:nvPr/>
        </p:nvSpPr>
        <p:spPr>
          <a:xfrm>
            <a:off x="380834" y="5406179"/>
            <a:ext cx="6811703" cy="400110"/>
          </a:xfrm>
          <a:prstGeom prst="rect">
            <a:avLst/>
          </a:prstGeom>
          <a:noFill/>
        </p:spPr>
        <p:txBody>
          <a:bodyPr wrap="square" rtlCol="0">
            <a:spAutoFit/>
          </a:bodyPr>
          <a:lstStyle/>
          <a:p>
            <a:pPr defTabSz="609585"/>
            <a:r>
              <a:rPr lang="en-US" sz="1000" dirty="0">
                <a:solidFill>
                  <a:schemeClr val="bg1"/>
                </a:solidFill>
                <a:latin typeface="+mj-lt"/>
              </a:rPr>
              <a:t>Note: The old-age dependency ratio is defined as the number of people aged 65 and over per 100 people aged 20-64. </a:t>
            </a:r>
          </a:p>
          <a:p>
            <a:pPr defTabSz="609585"/>
            <a:r>
              <a:rPr lang="en-US" sz="1000" dirty="0">
                <a:solidFill>
                  <a:schemeClr val="bg1"/>
                </a:solidFill>
                <a:latin typeface="+mj-lt"/>
              </a:rPr>
              <a:t>Source: OECD Population and Labour Force Projections Database</a:t>
            </a:r>
          </a:p>
        </p:txBody>
      </p:sp>
      <p:pic>
        <p:nvPicPr>
          <p:cNvPr id="13" name="Picture 12"/>
          <p:cNvPicPr/>
          <p:nvPr/>
        </p:nvPicPr>
        <p:blipFill>
          <a:blip r:embed="rId4" cstate="print">
            <a:extLst>
              <a:ext uri="{28A0092B-C50C-407E-A947-70E740481C1C}">
                <a14:useLocalDpi xmlns:a14="http://schemas.microsoft.com/office/drawing/2010/main" val="0"/>
              </a:ext>
            </a:extLst>
          </a:blip>
          <a:stretch>
            <a:fillRect/>
          </a:stretch>
        </p:blipFill>
        <p:spPr>
          <a:xfrm>
            <a:off x="7520941" y="1179182"/>
            <a:ext cx="4302298" cy="4124338"/>
          </a:xfrm>
          <a:prstGeom prst="rect">
            <a:avLst/>
          </a:prstGeom>
        </p:spPr>
      </p:pic>
      <p:sp>
        <p:nvSpPr>
          <p:cNvPr id="14" name="TextBox 1"/>
          <p:cNvSpPr txBox="1"/>
          <p:nvPr/>
        </p:nvSpPr>
        <p:spPr>
          <a:xfrm>
            <a:off x="7192537" y="941354"/>
            <a:ext cx="4999463" cy="44062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457189">
              <a:defRPr/>
            </a:pPr>
            <a:r>
              <a:rPr lang="en-US" sz="1800" b="1" dirty="0">
                <a:solidFill>
                  <a:srgbClr val="24AD93"/>
                </a:solidFill>
                <a:latin typeface="Arial Narrow" panose="020B0606020202030204" pitchFamily="34" charset="0"/>
              </a:rPr>
              <a:t>A framework for promoting longer working lives</a:t>
            </a:r>
            <a:endParaRPr lang="en-GB" sz="1800" i="1" dirty="0">
              <a:solidFill>
                <a:srgbClr val="24AD93"/>
              </a:solidFill>
              <a:latin typeface="Arial Narrow" panose="020B0606020202030204" pitchFamily="34" charset="0"/>
            </a:endParaRPr>
          </a:p>
        </p:txBody>
      </p:sp>
    </p:spTree>
    <p:extLst>
      <p:ext uri="{BB962C8B-B14F-4D97-AF65-F5344CB8AC3E}">
        <p14:creationId xmlns:p14="http://schemas.microsoft.com/office/powerpoint/2010/main" val="82296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11" grpId="0"/>
      <p:bldP spid="14" grpId="0"/>
    </p:bldLst>
  </p:timing>
</p:sld>
</file>

<file path=ppt/theme/theme1.xml><?xml version="1.0" encoding="utf-8"?>
<a:theme xmlns:a="http://schemas.openxmlformats.org/drawingml/2006/main" name="OECD_English_whit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OECDKimBussinessContext xmlns="54c4cd27-f286-408f-9ce0-33c1e0f3ab39" xsi:nil="true"/>
    <OECDProjectMembers xmlns="22a5b7d0-1699-458f-b8e2-4d8247229549">
      <UserInfo>
        <DisplayName>DENK Oliver, ELS/JAI</DisplayName>
        <AccountId>968</AccountId>
        <AccountType/>
      </UserInfo>
      <UserInfo>
        <DisplayName>KEESE Mark, ELS/SAE</DisplayName>
        <AccountId>162</AccountId>
        <AccountType/>
      </UserInfo>
      <UserInfo>
        <DisplayName>TOMLINSON Nick, ELS/HD</DisplayName>
        <AccountId>755</AccountId>
        <AccountType/>
      </UserInfo>
    </OECDProjectMembers>
    <OECDMainProject xmlns="22a5b7d0-1699-458f-b8e2-4d8247229549" xsi:nil="true"/>
    <eSharePWBTaxHTField0 xmlns="c9f238dd-bb73-4aef-a7a5-d644ad823e52">
      <Terms xmlns="http://schemas.microsoft.com/office/infopath/2007/PartnerControls">
        <TermInfo xmlns="http://schemas.microsoft.com/office/infopath/2007/PartnerControls">
          <TermName xmlns="http://schemas.microsoft.com/office/infopath/2007/PartnerControls">(n/a)</TermName>
          <TermId xmlns="http://schemas.microsoft.com/office/infopath/2007/PartnerControls">3adabb5f-45b7-4a20-bdde-219e8d9477af</TermId>
        </TermInfo>
      </Terms>
    </eSharePWBTaxHTField0>
    <OECDlanguage xmlns="ca82dde9-3436-4d3d-bddd-d31447390034">English</OECDlanguage>
    <OECDProjectManager xmlns="22a5b7d0-1699-458f-b8e2-4d8247229549">
      <UserInfo>
        <DisplayName/>
        <AccountId>120</AccountId>
        <AccountType/>
      </UserInfo>
    </OECDProjectManager>
    <OECDTagsCache xmlns="22a5b7d0-1699-458f-b8e2-4d8247229549" xsi:nil="true"/>
    <b8c3c820c0584e889da065b0a99e2c1a xmlns="22a5b7d0-1699-458f-b8e2-4d8247229549" xsi:nil="true"/>
    <OECDMeetingDate xmlns="54c4cd27-f286-408f-9ce0-33c1e0f3ab39" xsi:nil="true"/>
    <eShareCommitteeTaxHTField0 xmlns="c9f238dd-bb73-4aef-a7a5-d644ad823e52">
      <Terms xmlns="http://schemas.microsoft.com/office/infopath/2007/PartnerControls"/>
    </eShareCommitteeTaxHTField0>
    <OECDKimProvenance xmlns="54c4cd27-f286-408f-9ce0-33c1e0f3ab39" xsi:nil="true"/>
    <OECDPinnedBy xmlns="22a5b7d0-1699-458f-b8e2-4d8247229549">
      <UserInfo>
        <DisplayName/>
        <AccountId xsi:nil="true"/>
        <AccountType/>
      </UserInfo>
    </OECDPinnedBy>
    <cc3d610261fc4fa09f62df6074327105 xmlns="c5805097-db0a-42f9-a837-be9035f1f571">
      <Terms xmlns="http://schemas.microsoft.com/office/infopath/2007/PartnerControls"/>
    </cc3d610261fc4fa09f62df6074327105>
    <OECDKimStatus xmlns="54c4cd27-f286-408f-9ce0-33c1e0f3ab39">Draft</OECDKimStatus>
    <eShareTopicTaxHTField0 xmlns="c9f238dd-bb73-4aef-a7a5-d644ad823e52">
      <Terms xmlns="http://schemas.microsoft.com/office/infopath/2007/PartnerControls">
        <TermInfo xmlns="http://schemas.microsoft.com/office/infopath/2007/PartnerControls">
          <TermName xmlns="http://schemas.microsoft.com/office/infopath/2007/PartnerControls">Group of Seven</TermName>
          <TermId xmlns="http://schemas.microsoft.com/office/infopath/2007/PartnerControls">d3d86693-4e90-4618-bb74-aff66111b097</TermId>
        </TermInfo>
      </Terms>
    </eShareTopicTaxHTField0>
    <eShareCountryTaxHTField0 xmlns="c9f238dd-bb73-4aef-a7a5-d644ad823e52">
      <Terms xmlns="http://schemas.microsoft.com/office/infopath/2007/PartnerControls"/>
    </eShareCountryTaxHTField0>
    <k87588ac03a94edb9fcc4f2494cfdd51 xmlns="22a5b7d0-1699-458f-b8e2-4d8247229549">
      <Terms xmlns="http://schemas.microsoft.com/office/infopath/2007/PartnerControls"/>
    </k87588ac03a94edb9fcc4f2494cfdd51>
    <OECDProjectLookup xmlns="22a5b7d0-1699-458f-b8e2-4d8247229549">293</OECDProjectLookup>
    <eShareKeywordsTaxHTField0 xmlns="c9f238dd-bb73-4aef-a7a5-d644ad823e52">
      <Terms xmlns="http://schemas.microsoft.com/office/infopath/2007/PartnerControls">
        <TermInfo xmlns="http://schemas.microsoft.com/office/infopath/2007/PartnerControls">
          <TermName xmlns="http://schemas.microsoft.com/office/infopath/2007/PartnerControls">G7</TermName>
          <TermId xmlns="http://schemas.microsoft.com/office/infopath/2007/PartnerControls">de532b0f-565a-4b78-8bfe-9828c682f758</TermId>
        </TermInfo>
        <TermInfo xmlns="http://schemas.microsoft.com/office/infopath/2007/PartnerControls">
          <TermName xmlns="http://schemas.microsoft.com/office/infopath/2007/PartnerControls">G7 2022</TermName>
          <TermId xmlns="http://schemas.microsoft.com/office/infopath/2007/PartnerControls">e43cdbfa-2823-4a26-948f-949edbc55c40</TermId>
        </TermInfo>
      </Terms>
    </eShareKeywordsTaxHTField0>
    <OECDExpirationDate xmlns="c5805097-db0a-42f9-a837-be9035f1f571" xsi:nil="true"/>
    <TaxCatchAll xmlns="ca82dde9-3436-4d3d-bddd-d31447390034">
      <Value>6</Value>
      <Value>719</Value>
      <Value>263</Value>
      <Value>1822</Value>
    </TaxCatchAll>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 ma:contentTypeID="0x0101008B4DD370EC31429186F3AD49F0D3098F004A77CEA22D3A40738DB9741B0FD4187A0081A297DA330C4955888849EBD611C2260040A2EAFF6BEE1A47A65CF1B644E70C63" ma:contentTypeVersion="70" ma:contentTypeDescription="" ma:contentTypeScope="" ma:versionID="8fa5e095efe4ea8ee9ba911d64b4d704">
  <xsd:schema xmlns:xsd="http://www.w3.org/2001/XMLSchema" xmlns:xs="http://www.w3.org/2001/XMLSchema" xmlns:p="http://schemas.microsoft.com/office/2006/metadata/properties" xmlns:ns1="54c4cd27-f286-408f-9ce0-33c1e0f3ab39" xmlns:ns2="c5805097-db0a-42f9-a837-be9035f1f571" xmlns:ns3="22a5b7d0-1699-458f-b8e2-4d8247229549" xmlns:ns5="ca82dde9-3436-4d3d-bddd-d31447390034" xmlns:ns6="c9f238dd-bb73-4aef-a7a5-d644ad823e52" targetNamespace="http://schemas.microsoft.com/office/2006/metadata/properties" ma:root="true" ma:fieldsID="dec8ec0704c7d68631c9f91c72ac2d21" ns1:_="" ns2:_="" ns3:_="" ns5:_="" ns6:_="">
    <xsd:import namespace="54c4cd27-f286-408f-9ce0-33c1e0f3ab39"/>
    <xsd:import namespace="c5805097-db0a-42f9-a837-be9035f1f571"/>
    <xsd:import namespace="22a5b7d0-1699-458f-b8e2-4d8247229549"/>
    <xsd:import namespace="ca82dde9-3436-4d3d-bddd-d31447390034"/>
    <xsd:import namespace="c9f238dd-bb73-4aef-a7a5-d644ad823e52"/>
    <xsd:element name="properties">
      <xsd:complexType>
        <xsd:sequence>
          <xsd:element name="documentManagement">
            <xsd:complexType>
              <xsd:all>
                <xsd:element ref="ns1:OECDMeetingDate" minOccurs="0"/>
                <xsd:element ref="ns1:OECDKimStatus" minOccurs="0"/>
                <xsd:element ref="ns1:OECDKimBussinessContext" minOccurs="0"/>
                <xsd:element ref="ns1:OECDKimProvenance" minOccurs="0"/>
                <xsd:element ref="ns2:OECDExpirationDate" minOccurs="0"/>
                <xsd:element ref="ns3:OECDProjectLookup" minOccurs="0"/>
                <xsd:element ref="ns3:OECDProjectManager" minOccurs="0"/>
                <xsd:element ref="ns3:OECDProjectMembers" minOccurs="0"/>
                <xsd:element ref="ns3:OECDMainProject" minOccurs="0"/>
                <xsd:element ref="ns3:OECDPinnedBy" minOccurs="0"/>
                <xsd:element ref="ns5:TaxCatchAll" minOccurs="0"/>
                <xsd:element ref="ns6:eShareKeywordsTaxHTField0" minOccurs="0"/>
                <xsd:element ref="ns6:eShareTopicTaxHTField0" minOccurs="0"/>
                <xsd:element ref="ns6:eShareCountryTaxHTField0" minOccurs="0"/>
                <xsd:element ref="ns5:TaxCatchAllLabel" minOccurs="0"/>
                <xsd:element ref="ns3:b8c3c820c0584e889da065b0a99e2c1a" minOccurs="0"/>
                <xsd:element ref="ns6:eSharePWBTaxHTField0" minOccurs="0"/>
                <xsd:element ref="ns5:OECDlanguage" minOccurs="0"/>
                <xsd:element ref="ns6:eShareCommitteeTaxHTField0" minOccurs="0"/>
                <xsd:element ref="ns2:cc3d610261fc4fa09f62df6074327105" minOccurs="0"/>
                <xsd:element ref="ns3:k87588ac03a94edb9fcc4f2494cfdd51" minOccurs="0"/>
                <xsd:element ref="ns3:OECDTagsCach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MeetingDate" ma:index="0" nillable="true" ma:displayName="Meeting Date" ma:default="" ma:format="DateOnly" ma:hidden="true" ma:internalName="OECDMeetingDate" ma:readOnly="false">
      <xsd:simpleType>
        <xsd:restriction base="dms:DateTime"/>
      </xsd:simpleType>
    </xsd:element>
    <xsd:element name="OECDKimStatus" ma:index="3" nillable="true" ma:displayName="Kim status" ma:default="Draft" ma:description="" ma:format="Dropdown" ma:hidden="true" ma:internalName="OECDKimStatus" ma:readOnly="false">
      <xsd:simpleType>
        <xsd:restriction base="dms:Choice">
          <xsd:enumeration value="Draft"/>
          <xsd:enumeration value="Final"/>
        </xsd:restriction>
      </xsd:simpleType>
    </xsd:element>
    <xsd:element name="OECDKimBussinessContext" ma:index="4" nillable="true" ma:displayName="Kim bussiness context" ma:description="" ma:hidden="true" ma:internalName="OECDKimBussinessContext" ma:readOnly="false">
      <xsd:simpleType>
        <xsd:restriction base="dms:Text"/>
      </xsd:simpleType>
    </xsd:element>
    <xsd:element name="OECDKimProvenance" ma:index="5" nillable="true" ma:displayName="Kim provenance" ma:description="" ma:hidden="true" ma:internalName="OECDKimProvenance"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805097-db0a-42f9-a837-be9035f1f571"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ma:readOnly="false">
      <xsd:simpleType>
        <xsd:restriction base="dms:DateTime"/>
      </xsd:simpleType>
    </xsd:element>
    <xsd:element name="cc3d610261fc4fa09f62df6074327105" ma:index="34" nillable="true" ma:taxonomy="true" ma:internalName="cc3d610261fc4fa09f62df6074327105" ma:taxonomyFieldName="OECDHorizontalProjects" ma:displayName="Horizontal project" ma:readOnly="false" ma:default="" ma:fieldId="{cc3d6102-61fc-4fa0-9f62-df6074327105}"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2a5b7d0-1699-458f-b8e2-4d8247229549"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e4a9a165-02d8-4f21-bcc3-1bc2950ca1ad" ma:internalName="OECDProjectLookup" ma:readOnly="false" ma:showField="OECDShortProjectName" ma:web="22a5b7d0-1699-458f-b8e2-4d8247229549">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e4a9a165-02d8-4f21-bcc3-1bc2950ca1ad"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8c3c820c0584e889da065b0a99e2c1a" ma:index="26" nillable="true" ma:displayName="Deliverable owner_0" ma:hidden="true" ma:internalName="b8c3c820c0584e889da065b0a99e2c1a">
      <xsd:simpleType>
        <xsd:restriction base="dms:Note"/>
      </xsd:simpleType>
    </xsd:element>
    <xsd:element name="k87588ac03a94edb9fcc4f2494cfdd51" ma:index="35" nillable="true" ma:taxonomy="true" ma:internalName="k87588ac03a94edb9fcc4f2494cfdd51" ma:taxonomyFieldName="OECDProjectOwnerStructure" ma:displayName="Project owner" ma:readOnly="false" ma:default="" ma:fieldId="487588ac-03a9-4edb-9fcc-4f2494cfdd51"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TagsCache" ma:index="36" nillable="true" ma:displayName="Tags cache" ma:description="" ma:hidden="true" ma:internalName="OECDTagsCach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65777cc-c5a0-47b6-ab6d-968be733c10c}" ma:internalName="TaxCatchAll" ma:showField="CatchAllData" ma:web="c5805097-db0a-42f9-a837-be9035f1f571">
      <xsd:complexType>
        <xsd:complexContent>
          <xsd:extension base="dms:MultiChoiceLookup">
            <xsd:sequence>
              <xsd:element name="Value" type="dms:Lookup" maxOccurs="unbounded" minOccurs="0" nillable="true"/>
            </xsd:sequence>
          </xsd:extension>
        </xsd:complexContent>
      </xsd:complexType>
    </xsd:element>
    <xsd:element name="TaxCatchAllLabel" ma:index="25" nillable="true" ma:displayName="Taxonomy Catch All Column1" ma:hidden="true" ma:list="{065777cc-c5a0-47b6-ab6d-968be733c10c}" ma:internalName="TaxCatchAllLabel" ma:readOnly="true" ma:showField="CatchAllDataLabel" ma:web="c5805097-db0a-42f9-a837-be9035f1f571">
      <xsd:complexType>
        <xsd:complexContent>
          <xsd:extension base="dms:MultiChoiceLookup">
            <xsd:sequence>
              <xsd:element name="Value" type="dms:Lookup" maxOccurs="unbounded" minOccurs="0" nillable="true"/>
            </xsd:sequence>
          </xsd:extension>
        </xsd:complexContent>
      </xsd:complexType>
    </xsd:element>
    <xsd:element name="OECDlanguage" ma:index="32"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KeywordsTaxHTField0" ma:index="21"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TopicTaxHTField0" ma:index="22"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CountryTaxHTField0" ma:index="23"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PWBTaxHTField0" ma:index="30" nillable="true" ma:taxonomy="true" ma:internalName="eSharePWBTaxHTField0" ma:taxonomyFieldName="OECDPWB" ma:displayName="PWB" ma:readOnly="false" ma:default=""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element name="eShareCommitteeTaxHTField0" ma:index="33" nillable="true" ma:taxonomy="true" ma:internalName="eShareCommitteeTaxHTField0" ma:taxonomyFieldName="OECDCommittee" ma:displayName="Committee" ma:readOnly="false"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1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27ec883c-a62c-444f-a935-fcddb579e39d" ContentTypeId="0x0101008B4DD370EC31429186F3AD49F0D3098F004A77CEA22D3A40738DB9741B0FD4187A" PreviousValue="false"/>
</file>

<file path=customXml/item4.xml><?xml version="1.0" encoding="utf-8"?>
<?mso-contentType ?>
<CtFieldPriority xmlns="http://www.oecd.org/eshare/projectsentre/CtFieldPriority/" xmlns:i="http://www.w3.org/2001/XMLSchema-instance">
  <PriorityFields xmlns:a="http://schemas.microsoft.com/2003/10/Serialization/Arrays"/>
</CtFieldPriority>
</file>

<file path=customXml/item5.xml><?xml version="1.0" encoding="utf-8"?>
<?mso-contentType ?>
<FormTemplates xmlns="http://schemas.microsoft.com/sharepoint/v3/contenttype/forms">
  <Display>OECDListFormCollapsible</Display>
  <Edit>OECDListFormCollapsible</Edit>
  <New>OECDListFormCollapsible</New>
</FormTemplates>
</file>

<file path=customXml/itemProps1.xml><?xml version="1.0" encoding="utf-8"?>
<ds:datastoreItem xmlns:ds="http://schemas.openxmlformats.org/officeDocument/2006/customXml" ds:itemID="{B27D0E2F-DAFB-4406-94A2-B49575D737E5}">
  <ds:schemaRefs>
    <ds:schemaRef ds:uri="http://purl.org/dc/elements/1.1/"/>
    <ds:schemaRef ds:uri="22a5b7d0-1699-458f-b8e2-4d8247229549"/>
    <ds:schemaRef ds:uri="54c4cd27-f286-408f-9ce0-33c1e0f3ab39"/>
    <ds:schemaRef ds:uri="http://schemas.microsoft.com/office/infopath/2007/PartnerControls"/>
    <ds:schemaRef ds:uri="http://purl.org/dc/terms/"/>
    <ds:schemaRef ds:uri="http://schemas.openxmlformats.org/package/2006/metadata/core-properties"/>
    <ds:schemaRef ds:uri="http://schemas.microsoft.com/office/2006/documentManagement/types"/>
    <ds:schemaRef ds:uri="http://purl.org/dc/dcmitype/"/>
    <ds:schemaRef ds:uri="ca82dde9-3436-4d3d-bddd-d31447390034"/>
    <ds:schemaRef ds:uri="c9f238dd-bb73-4aef-a7a5-d644ad823e52"/>
    <ds:schemaRef ds:uri="c5805097-db0a-42f9-a837-be9035f1f57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ED5B2C31-900E-4142-A564-101F39D8AE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4cd27-f286-408f-9ce0-33c1e0f3ab39"/>
    <ds:schemaRef ds:uri="c5805097-db0a-42f9-a837-be9035f1f571"/>
    <ds:schemaRef ds:uri="22a5b7d0-1699-458f-b8e2-4d8247229549"/>
    <ds:schemaRef ds:uri="ca82dde9-3436-4d3d-bddd-d31447390034"/>
    <ds:schemaRef ds:uri="c9f238dd-bb73-4aef-a7a5-d644ad823e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18B6BF-2358-47E3-95BC-AD74805BE9A9}">
  <ds:schemaRefs>
    <ds:schemaRef ds:uri="Microsoft.SharePoint.Taxonomy.ContentTypeSync"/>
  </ds:schemaRefs>
</ds:datastoreItem>
</file>

<file path=customXml/itemProps4.xml><?xml version="1.0" encoding="utf-8"?>
<ds:datastoreItem xmlns:ds="http://schemas.openxmlformats.org/officeDocument/2006/customXml" ds:itemID="{26C50443-9CAD-4197-9AC5-145CDF03AA63}">
  <ds:schemaRefs>
    <ds:schemaRef ds:uri="http://www.oecd.org/eshare/projectsentre/CtFieldPriority/"/>
    <ds:schemaRef ds:uri="http://schemas.microsoft.com/2003/10/Serialization/Arrays"/>
  </ds:schemaRefs>
</ds:datastoreItem>
</file>

<file path=customXml/itemProps5.xml><?xml version="1.0" encoding="utf-8"?>
<ds:datastoreItem xmlns:ds="http://schemas.openxmlformats.org/officeDocument/2006/customXml" ds:itemID="{0CAEAF14-7948-46C4-8F27-52C4CFBE72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3930</Words>
  <Application>Microsoft Office PowerPoint</Application>
  <PresentationFormat>Widescreen</PresentationFormat>
  <Paragraphs>194</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Narrow</vt:lpstr>
      <vt:lpstr>Calibri</vt:lpstr>
      <vt:lpstr>Courier New</vt:lpstr>
      <vt:lpstr>Noto Sans</vt:lpstr>
      <vt:lpstr>Overpass</vt:lpstr>
      <vt:lpstr>Wingdings</vt:lpstr>
      <vt:lpstr>OECD_English_white</vt:lpstr>
      <vt:lpstr>The impact of the 3Ds on  G7 labour markets Key issues  </vt:lpstr>
      <vt:lpstr>3Ds + COVID driving substantial labour market change</vt:lpstr>
      <vt:lpstr>PowerPoint Presentation</vt:lpstr>
      <vt:lpstr>PowerPoint Presentation</vt:lpstr>
      <vt:lpstr>PowerPoint Presentation</vt:lpstr>
      <vt:lpstr>Decarbonisation: challenges &amp; opportunities</vt:lpstr>
      <vt:lpstr>Green transition: A positive but highly uneven impact on employment</vt:lpstr>
      <vt:lpstr>Action required on a broad front </vt:lpstr>
      <vt:lpstr>PowerPoint Presentation</vt:lpstr>
      <vt:lpstr>PowerPoint Presentation</vt:lpstr>
      <vt:lpstr>PowerPoint Presentation</vt:lpstr>
      <vt:lpstr>PowerPoint Presentation</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KEESE Mark, ELS/SAE</dc:creator>
  <cp:lastModifiedBy>Brachtendorf, Anna</cp:lastModifiedBy>
  <cp:revision>156</cp:revision>
  <cp:lastPrinted>2021-10-05T18:31:07Z</cp:lastPrinted>
  <dcterms:created xsi:type="dcterms:W3CDTF">2021-07-04T13:49:49Z</dcterms:created>
  <dcterms:modified xsi:type="dcterms:W3CDTF">2022-02-17T09:59:54Z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ECDCountry">
    <vt:lpwstr/>
  </property>
  <property fmtid="{D5CDD505-2E9C-101B-9397-08002B2CF9AE}" pid="3" name="OECDTopic">
    <vt:lpwstr>263;#Group of Seven|d3d86693-4e90-4618-bb74-aff66111b097</vt:lpwstr>
  </property>
  <property fmtid="{D5CDD505-2E9C-101B-9397-08002B2CF9AE}" pid="4" name="OECDCommittee">
    <vt:lpwstr/>
  </property>
  <property fmtid="{D5CDD505-2E9C-101B-9397-08002B2CF9AE}" pid="5" name="OECDProjectPartnersStructure">
    <vt:lpwstr/>
  </property>
  <property fmtid="{D5CDD505-2E9C-101B-9397-08002B2CF9AE}" pid="6" name="eSharePWBTaxHTField0">
    <vt:lpwstr/>
  </property>
  <property fmtid="{D5CDD505-2E9C-101B-9397-08002B2CF9AE}" pid="7" name="ContentTypeId">
    <vt:lpwstr>0x0101008B4DD370EC31429186F3AD49F0D3098F004A77CEA22D3A40738DB9741B0FD4187A0081A297DA330C4955888849EBD611C2260040A2EAFF6BEE1A47A65CF1B644E70C63</vt:lpwstr>
  </property>
  <property fmtid="{D5CDD505-2E9C-101B-9397-08002B2CF9AE}" pid="8" name="OECDPWB">
    <vt:lpwstr>6;#(n/a)|3adabb5f-45b7-4a20-bdde-219e8d9477af</vt:lpwstr>
  </property>
  <property fmtid="{D5CDD505-2E9C-101B-9397-08002B2CF9AE}" pid="9" name="OECDKeywords">
    <vt:lpwstr>719;#G7|de532b0f-565a-4b78-8bfe-9828c682f758;#1822;#G7 2022|e43cdbfa-2823-4a26-948f-949edbc55c40</vt:lpwstr>
  </property>
  <property fmtid="{D5CDD505-2E9C-101B-9397-08002B2CF9AE}" pid="10" name="OECDHorizontalProjects">
    <vt:lpwstr/>
  </property>
  <property fmtid="{D5CDD505-2E9C-101B-9397-08002B2CF9AE}" pid="11" name="OECDProjectOwnerStructure">
    <vt:lpwstr/>
  </property>
  <property fmtid="{D5CDD505-2E9C-101B-9397-08002B2CF9AE}" pid="12" name="eShareCommitteeTaxHTField0">
    <vt:lpwstr>Employment, Labour and Social Affairs Committee|042c2d58-0ad6-4bf4-853d-cad057c581bf</vt:lpwstr>
  </property>
  <property fmtid="{D5CDD505-2E9C-101B-9397-08002B2CF9AE}" pid="13" name="OECDOrganisation">
    <vt:lpwstr/>
  </property>
  <property fmtid="{D5CDD505-2E9C-101B-9397-08002B2CF9AE}" pid="14" name="OECDReviewers">
    <vt:lpwstr/>
  </property>
  <property fmtid="{D5CDD505-2E9C-101B-9397-08002B2CF9AE}" pid="15" name="OECDEventTitle">
    <vt:lpwstr>2021-07-08 Informal EPSCO meeting, Slovenia</vt:lpwstr>
  </property>
  <property fmtid="{D5CDD505-2E9C-101B-9397-08002B2CF9AE}" pid="16" name="_docset_NoMedatataSyncRequired">
    <vt:lpwstr>False</vt:lpwstr>
  </property>
  <property fmtid="{D5CDD505-2E9C-101B-9397-08002B2CF9AE}" pid="17" name="eSharePartnerStructureTaxHTField0">
    <vt:lpwstr/>
  </property>
  <property fmtid="{D5CDD505-2E9C-101B-9397-08002B2CF9AE}" pid="18" name="eShareOrganisationTaxHTField0">
    <vt:lpwstr/>
  </property>
</Properties>
</file>